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2"/>
  </p:notesMasterIdLst>
  <p:sldIdLst>
    <p:sldId id="256" r:id="rId2"/>
    <p:sldId id="262" r:id="rId3"/>
    <p:sldId id="264" r:id="rId4"/>
    <p:sldId id="263" r:id="rId5"/>
    <p:sldId id="265" r:id="rId6"/>
    <p:sldId id="268" r:id="rId7"/>
    <p:sldId id="267" r:id="rId8"/>
    <p:sldId id="257" r:id="rId9"/>
    <p:sldId id="269" r:id="rId10"/>
    <p:sldId id="270" r:id="rId11"/>
    <p:sldId id="272" r:id="rId12"/>
    <p:sldId id="271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</p:sldIdLst>
  <p:sldSz cx="12192000" cy="6858000"/>
  <p:notesSz cx="6797675" cy="9926638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FFFF"/>
    <a:srgbClr val="FED9BF"/>
    <a:srgbClr val="AAAAAA"/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22" autoAdjust="0"/>
    <p:restoredTop sz="95151" autoAdjust="0"/>
  </p:normalViewPr>
  <p:slideViewPr>
    <p:cSldViewPr snapToGrid="0">
      <p:cViewPr varScale="1">
        <p:scale>
          <a:sx n="103" d="100"/>
          <a:sy n="103" d="100"/>
        </p:scale>
        <p:origin x="440" y="176"/>
      </p:cViewPr>
      <p:guideLst/>
    </p:cSldViewPr>
  </p:slideViewPr>
  <p:outlineViewPr>
    <p:cViewPr>
      <p:scale>
        <a:sx n="33" d="100"/>
        <a:sy n="33" d="100"/>
      </p:scale>
      <p:origin x="0" y="-56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341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E8121-4D81-498C-91C4-56533FE1ED52}" type="datetimeFigureOut">
              <a:rPr lang="it-IT" smtClean="0"/>
              <a:t>03/10/20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DF1120-AEA0-4624-890F-D8D35E9EDD8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22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F1120-AEA0-4624-890F-D8D35E9EDD88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4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F1120-AEA0-4624-890F-D8D35E9EDD88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9796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F1120-AEA0-4624-890F-D8D35E9EDD8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7424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F1120-AEA0-4624-890F-D8D35E9EDD88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3077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DF1120-AEA0-4624-890F-D8D35E9EDD88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2005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DF1120-AEA0-4624-890F-D8D35E9EDD88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9187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3347048"/>
            <a:ext cx="9144000" cy="1582139"/>
          </a:xfrm>
        </p:spPr>
        <p:txBody>
          <a:bodyPr anchor="b">
            <a:normAutofit/>
          </a:bodyPr>
          <a:lstStyle>
            <a:lvl1pPr algn="r">
              <a:defRPr sz="5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5275194"/>
            <a:ext cx="9144000" cy="457200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Fare clic per modificare lo stile del sottotitolo dello schema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1148" y="276225"/>
            <a:ext cx="4188603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538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884" y="112645"/>
            <a:ext cx="10820399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7885" y="1825625"/>
            <a:ext cx="10820398" cy="4510419"/>
          </a:xfrm>
        </p:spPr>
        <p:txBody>
          <a:bodyPr/>
          <a:lstStyle>
            <a:lvl1pPr>
              <a:buClrTx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Tx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Tx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Tx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Tx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38283" y="6336044"/>
            <a:ext cx="4953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5DB932-0FC1-4366-B7B8-D7D0CAF70F2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17840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281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C5DB932-0FC1-4366-B7B8-D7D0CAF70F2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04966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FF6600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660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66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66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66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jpe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marco.saletta@facile.i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hyperlink" Target="https://github.com/SalMarco" TargetMode="External"/><Relationship Id="rId4" Type="http://schemas.openxmlformats.org/officeDocument/2006/relationships/hyperlink" Target="mailto:marco.saletta@gmail.com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jpe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lMarco/Cattolica_2" TargetMode="External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ndianprinterpublisher.com/publishing/cloud-computing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Cloud_computing#cite_note-NIST-1" TargetMode="External"/><Relationship Id="rId3" Type="http://schemas.openxmlformats.org/officeDocument/2006/relationships/hyperlink" Target="https://en.wikipedia.org/wiki/System_resource" TargetMode="External"/><Relationship Id="rId7" Type="http://schemas.openxmlformats.org/officeDocument/2006/relationships/hyperlink" Target="https://en.wikipedia.org/wiki/Internet" TargetMode="External"/><Relationship Id="rId2" Type="http://schemas.openxmlformats.org/officeDocument/2006/relationships/hyperlink" Target="https://en.wikipedia.org/wiki/Comput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Data_center" TargetMode="External"/><Relationship Id="rId5" Type="http://schemas.openxmlformats.org/officeDocument/2006/relationships/hyperlink" Target="https://en.wikipedia.org/wiki/Computing_power" TargetMode="External"/><Relationship Id="rId4" Type="http://schemas.openxmlformats.org/officeDocument/2006/relationships/hyperlink" Target="https://en.wikipedia.org/wiki/Cloud_storage" TargetMode="External"/><Relationship Id="rId9" Type="http://schemas.openxmlformats.org/officeDocument/2006/relationships/hyperlink" Target="https://en.wikipedia.org/wiki/Server_(computing)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Empirical Research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057400" y="5103228"/>
            <a:ext cx="9144000" cy="457200"/>
          </a:xfrm>
        </p:spPr>
        <p:txBody>
          <a:bodyPr>
            <a:normAutofit/>
          </a:bodyPr>
          <a:lstStyle/>
          <a:p>
            <a:r>
              <a:rPr lang="en-GB" sz="2000" i="1" noProof="0" dirty="0"/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3254861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BF80E1-F5BB-184A-A24F-A376722A1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Cloud advantages and paradigms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7F607A-4310-6A4A-9F29-39AE210A0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noProof="0" dirty="0"/>
              <a:t>Cloud main advantages: </a:t>
            </a:r>
          </a:p>
          <a:p>
            <a:r>
              <a:rPr lang="en-GB" noProof="0" dirty="0"/>
              <a:t>Scalability (horizontally and vertically)</a:t>
            </a:r>
          </a:p>
          <a:p>
            <a:r>
              <a:rPr lang="en-GB" noProof="0" dirty="0"/>
              <a:t>Ease of use</a:t>
            </a:r>
          </a:p>
          <a:p>
            <a:r>
              <a:rPr lang="en-GB" noProof="0" dirty="0"/>
              <a:t>Security</a:t>
            </a:r>
          </a:p>
          <a:p>
            <a:pPr marL="0" indent="0">
              <a:buNone/>
            </a:pPr>
            <a:endParaRPr lang="en-GB" noProof="0" dirty="0"/>
          </a:p>
          <a:p>
            <a:pPr marL="0" indent="0">
              <a:buNone/>
            </a:pPr>
            <a:r>
              <a:rPr lang="en-GB" noProof="0" dirty="0"/>
              <a:t>The 3 paradigms of cloud:</a:t>
            </a:r>
          </a:p>
          <a:p>
            <a:pPr marL="514350" indent="-514350">
              <a:buFont typeface="+mj-lt"/>
              <a:buAutoNum type="arabicPeriod"/>
            </a:pPr>
            <a:r>
              <a:rPr lang="en-GB" noProof="0" dirty="0"/>
              <a:t>IaaS</a:t>
            </a:r>
          </a:p>
          <a:p>
            <a:pPr marL="514350" indent="-514350">
              <a:buFont typeface="+mj-lt"/>
              <a:buAutoNum type="arabicPeriod"/>
            </a:pPr>
            <a:r>
              <a:rPr lang="en-GB" noProof="0" dirty="0"/>
              <a:t>PaaS</a:t>
            </a:r>
          </a:p>
          <a:p>
            <a:pPr marL="514350" indent="-514350">
              <a:buFont typeface="+mj-lt"/>
              <a:buAutoNum type="arabicPeriod"/>
            </a:pPr>
            <a:r>
              <a:rPr lang="en-GB" noProof="0" dirty="0"/>
              <a:t>SaaS</a:t>
            </a:r>
          </a:p>
        </p:txBody>
      </p:sp>
    </p:spTree>
    <p:extLst>
      <p:ext uri="{BB962C8B-B14F-4D97-AF65-F5344CB8AC3E}">
        <p14:creationId xmlns:p14="http://schemas.microsoft.com/office/powerpoint/2010/main" val="1690780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53E2F9-160B-EB41-9EC2-08AA90798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noProof="0" dirty="0"/>
          </a:p>
        </p:txBody>
      </p:sp>
      <p:pic>
        <p:nvPicPr>
          <p:cNvPr id="2056" name="Picture 8" descr="Guerra del cloud pubblico: Google Cloud Platform fa ormai sul serio">
            <a:extLst>
              <a:ext uri="{FF2B5EF4-FFF2-40B4-BE49-F238E27FC236}">
                <a16:creationId xmlns:a16="http://schemas.microsoft.com/office/drawing/2014/main" id="{894C72A2-4B9C-C34F-BA4B-B33C3299F4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513" y="-147319"/>
            <a:ext cx="12541026" cy="721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430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DF2C72-8CD2-5448-A6C9-48F3B409C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GCP @</a:t>
            </a:r>
            <a:r>
              <a:rPr lang="en-GB" noProof="0" dirty="0" err="1"/>
              <a:t>Facile.it</a:t>
            </a:r>
            <a:endParaRPr lang="en-GB" noProof="0" dirty="0"/>
          </a:p>
        </p:txBody>
      </p:sp>
      <p:pic>
        <p:nvPicPr>
          <p:cNvPr id="1030" name="Picture 6" descr="Google Cloud Storage - Gigya Documentation - Developer's Guide">
            <a:extLst>
              <a:ext uri="{FF2B5EF4-FFF2-40B4-BE49-F238E27FC236}">
                <a16:creationId xmlns:a16="http://schemas.microsoft.com/office/drawing/2014/main" id="{2516DEB4-7B98-5247-BF84-105AF11F9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121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loud Composer - Wikidata">
            <a:extLst>
              <a:ext uri="{FF2B5EF4-FFF2-40B4-BE49-F238E27FC236}">
                <a16:creationId xmlns:a16="http://schemas.microsoft.com/office/drawing/2014/main" id="{6754B746-3824-934E-9A70-4C2E2A7BB2E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777" y="3717261"/>
            <a:ext cx="11700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44ED6AE-DB39-6E4F-8994-5F4E9CE05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089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0140F1-BC91-8D4D-83A6-229747D4FA51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435" y="1780327"/>
            <a:ext cx="1170000" cy="106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YouTube-8M on AI Platform. Continuing the YouTube-8M exploration… | by  Warrick | Google Cloud - Community | Medium">
            <a:extLst>
              <a:ext uri="{FF2B5EF4-FFF2-40B4-BE49-F238E27FC236}">
                <a16:creationId xmlns:a16="http://schemas.microsoft.com/office/drawing/2014/main" id="{60294686-1F38-634A-81D5-7AD5731A3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745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oogle Cloud Platform Devlops and consultants - CloudNow">
            <a:extLst>
              <a:ext uri="{FF2B5EF4-FFF2-40B4-BE49-F238E27FC236}">
                <a16:creationId xmlns:a16="http://schemas.microsoft.com/office/drawing/2014/main" id="{AA03485C-3C1B-3F45-9C64-123FE0D48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524" y="4794948"/>
            <a:ext cx="2731193" cy="273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AC2E631C-B43A-9645-896F-EFE55B170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433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Cloud Composer - Wikidata">
            <a:extLst>
              <a:ext uri="{FF2B5EF4-FFF2-40B4-BE49-F238E27FC236}">
                <a16:creationId xmlns:a16="http://schemas.microsoft.com/office/drawing/2014/main" id="{AA125659-07F7-B24B-BC56-F3F4981E58F8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745" y="2046573"/>
            <a:ext cx="11700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Deploying Parse server to Google App Engine | by Justin Beckwith | Google  Cloud - Community | Medium">
            <a:extLst>
              <a:ext uri="{FF2B5EF4-FFF2-40B4-BE49-F238E27FC236}">
                <a16:creationId xmlns:a16="http://schemas.microsoft.com/office/drawing/2014/main" id="{1FEF0934-40E7-BC41-88FA-2C6B3E83C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080" y="5344623"/>
            <a:ext cx="1429330" cy="111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62E0E6E3-072F-4D41-9A89-5E222D20B5A5}"/>
              </a:ext>
            </a:extLst>
          </p:cNvPr>
          <p:cNvCxnSpPr>
            <a:cxnSpLocks/>
            <a:endCxn id="1030" idx="1"/>
          </p:cNvCxnSpPr>
          <p:nvPr/>
        </p:nvCxnSpPr>
        <p:spPr>
          <a:xfrm>
            <a:off x="2034524" y="4209948"/>
            <a:ext cx="78059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B1D50369-22B4-674A-9B7F-E1B8F1582077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3400121" y="4794948"/>
            <a:ext cx="11314" cy="8612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398DCC61-D3A2-B74C-89A1-57579937121B}"/>
              </a:ext>
            </a:extLst>
          </p:cNvPr>
          <p:cNvCxnSpPr>
            <a:cxnSpLocks/>
            <a:stCxn id="1030" idx="3"/>
            <a:endCxn id="1032" idx="1"/>
          </p:cNvCxnSpPr>
          <p:nvPr/>
        </p:nvCxnSpPr>
        <p:spPr>
          <a:xfrm>
            <a:off x="3985121" y="4209948"/>
            <a:ext cx="753656" cy="216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0F1B0DB4-E043-BC4A-A35C-EFC750DDF9C9}"/>
              </a:ext>
            </a:extLst>
          </p:cNvPr>
          <p:cNvCxnSpPr>
            <a:cxnSpLocks/>
            <a:stCxn id="1032" idx="3"/>
          </p:cNvCxnSpPr>
          <p:nvPr/>
        </p:nvCxnSpPr>
        <p:spPr>
          <a:xfrm>
            <a:off x="5908777" y="4231611"/>
            <a:ext cx="7536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062BF6C5-DE49-B349-9C9C-3ABCEB571C0D}"/>
              </a:ext>
            </a:extLst>
          </p:cNvPr>
          <p:cNvCxnSpPr>
            <a:cxnSpLocks/>
            <a:stCxn id="1042" idx="3"/>
            <a:endCxn id="1034" idx="1"/>
          </p:cNvCxnSpPr>
          <p:nvPr/>
        </p:nvCxnSpPr>
        <p:spPr>
          <a:xfrm>
            <a:off x="7832433" y="4209948"/>
            <a:ext cx="7536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4129625F-1156-F642-8775-40C976C01B62}"/>
              </a:ext>
            </a:extLst>
          </p:cNvPr>
          <p:cNvCxnSpPr>
            <a:cxnSpLocks/>
            <a:stCxn id="1034" idx="3"/>
            <a:endCxn id="1038" idx="1"/>
          </p:cNvCxnSpPr>
          <p:nvPr/>
        </p:nvCxnSpPr>
        <p:spPr>
          <a:xfrm>
            <a:off x="9756089" y="4209948"/>
            <a:ext cx="7536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F65781FD-226D-0246-B9DA-A92433443747}"/>
              </a:ext>
            </a:extLst>
          </p:cNvPr>
          <p:cNvCxnSpPr>
            <a:cxnSpLocks/>
            <a:stCxn id="1034" idx="0"/>
            <a:endCxn id="18" idx="1"/>
          </p:cNvCxnSpPr>
          <p:nvPr/>
        </p:nvCxnSpPr>
        <p:spPr>
          <a:xfrm flipV="1">
            <a:off x="9171089" y="2560923"/>
            <a:ext cx="1338656" cy="10640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2FC2E68F-B407-564C-957F-33EDB4630D1C}"/>
              </a:ext>
            </a:extLst>
          </p:cNvPr>
          <p:cNvCxnSpPr>
            <a:cxnSpLocks/>
            <a:stCxn id="1034" idx="2"/>
            <a:endCxn id="1044" idx="1"/>
          </p:cNvCxnSpPr>
          <p:nvPr/>
        </p:nvCxnSpPr>
        <p:spPr>
          <a:xfrm>
            <a:off x="9171089" y="4794948"/>
            <a:ext cx="1208991" cy="11064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AE883C7B-0FC6-6A46-B12E-4D4B034D3E8D}"/>
              </a:ext>
            </a:extLst>
          </p:cNvPr>
          <p:cNvCxnSpPr>
            <a:stCxn id="1030" idx="0"/>
            <a:endCxn id="1036" idx="2"/>
          </p:cNvCxnSpPr>
          <p:nvPr/>
        </p:nvCxnSpPr>
        <p:spPr>
          <a:xfrm flipV="1">
            <a:off x="3400121" y="2844352"/>
            <a:ext cx="11314" cy="78059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46" name="Picture 22" descr="Facile.it |">
            <a:extLst>
              <a:ext uri="{FF2B5EF4-FFF2-40B4-BE49-F238E27FC236}">
                <a16:creationId xmlns:a16="http://schemas.microsoft.com/office/drawing/2014/main" id="{327BF46F-B82E-F040-86AF-4463B05A5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01" y="3499541"/>
            <a:ext cx="1464139" cy="146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Google Analytics Developer Branding Guidelines &amp; Policies">
            <a:extLst>
              <a:ext uri="{FF2B5EF4-FFF2-40B4-BE49-F238E27FC236}">
                <a16:creationId xmlns:a16="http://schemas.microsoft.com/office/drawing/2014/main" id="{AFE3F5A6-B343-834D-9E97-6B2ACF381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172" y="1810872"/>
            <a:ext cx="1778619" cy="134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546E2E3F-ADB8-4D47-9226-607591AEA1B2}"/>
              </a:ext>
            </a:extLst>
          </p:cNvPr>
          <p:cNvCxnSpPr>
            <a:cxnSpLocks/>
          </p:cNvCxnSpPr>
          <p:nvPr/>
        </p:nvCxnSpPr>
        <p:spPr>
          <a:xfrm>
            <a:off x="2034523" y="6160544"/>
            <a:ext cx="78059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52" name="Picture 28" descr="Facebook - Wikipedia">
            <a:extLst>
              <a:ext uri="{FF2B5EF4-FFF2-40B4-BE49-F238E27FC236}">
                <a16:creationId xmlns:a16="http://schemas.microsoft.com/office/drawing/2014/main" id="{092F233B-1059-D04D-B848-241332758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55" y="5597005"/>
            <a:ext cx="861233" cy="86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Google Ads - Wikipedia">
            <a:extLst>
              <a:ext uri="{FF2B5EF4-FFF2-40B4-BE49-F238E27FC236}">
                <a16:creationId xmlns:a16="http://schemas.microsoft.com/office/drawing/2014/main" id="{33A1211E-8B33-B649-A85D-7292B1115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32" y="3109503"/>
            <a:ext cx="826859" cy="103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B628C00F-9A14-334F-A0AA-1A2D3A83E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10" y="4748874"/>
            <a:ext cx="1775105" cy="7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488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DF2C72-8CD2-5448-A6C9-48F3B409C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Storage: Object Storage</a:t>
            </a:r>
          </a:p>
        </p:txBody>
      </p:sp>
      <p:pic>
        <p:nvPicPr>
          <p:cNvPr id="1030" name="Picture 6" descr="Google Cloud Storage - Gigya Documentation - Developer's Guide">
            <a:extLst>
              <a:ext uri="{FF2B5EF4-FFF2-40B4-BE49-F238E27FC236}">
                <a16:creationId xmlns:a16="http://schemas.microsoft.com/office/drawing/2014/main" id="{2516DEB4-7B98-5247-BF84-105AF11F9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121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loud Composer - Wikidata">
            <a:extLst>
              <a:ext uri="{FF2B5EF4-FFF2-40B4-BE49-F238E27FC236}">
                <a16:creationId xmlns:a16="http://schemas.microsoft.com/office/drawing/2014/main" id="{6754B746-3824-934E-9A70-4C2E2A7BB2E0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777" y="3717261"/>
            <a:ext cx="11700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44ED6AE-DB39-6E4F-8994-5F4E9CE05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089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0140F1-BC91-8D4D-83A6-229747D4FA51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435" y="1780327"/>
            <a:ext cx="1170000" cy="106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YouTube-8M on AI Platform. Continuing the YouTube-8M exploration… | by  Warrick | Google Cloud - Community | Medium">
            <a:extLst>
              <a:ext uri="{FF2B5EF4-FFF2-40B4-BE49-F238E27FC236}">
                <a16:creationId xmlns:a16="http://schemas.microsoft.com/office/drawing/2014/main" id="{60294686-1F38-634A-81D5-7AD5731A3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745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oogle Cloud Platform Devlops and consultants - CloudNow">
            <a:extLst>
              <a:ext uri="{FF2B5EF4-FFF2-40B4-BE49-F238E27FC236}">
                <a16:creationId xmlns:a16="http://schemas.microsoft.com/office/drawing/2014/main" id="{AA03485C-3C1B-3F45-9C64-123FE0D48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524" y="4794948"/>
            <a:ext cx="2731193" cy="273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AC2E631C-B43A-9645-896F-EFE55B170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433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Cloud Composer - Wikidata">
            <a:extLst>
              <a:ext uri="{FF2B5EF4-FFF2-40B4-BE49-F238E27FC236}">
                <a16:creationId xmlns:a16="http://schemas.microsoft.com/office/drawing/2014/main" id="{AA125659-07F7-B24B-BC56-F3F4981E58F8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745" y="2046573"/>
            <a:ext cx="11700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Deploying Parse server to Google App Engine | by Justin Beckwith | Google  Cloud - Community | Medium">
            <a:extLst>
              <a:ext uri="{FF2B5EF4-FFF2-40B4-BE49-F238E27FC236}">
                <a16:creationId xmlns:a16="http://schemas.microsoft.com/office/drawing/2014/main" id="{1FEF0934-40E7-BC41-88FA-2C6B3E83C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080" y="5344623"/>
            <a:ext cx="1429330" cy="111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62E0E6E3-072F-4D41-9A89-5E222D20B5A5}"/>
              </a:ext>
            </a:extLst>
          </p:cNvPr>
          <p:cNvCxnSpPr>
            <a:cxnSpLocks/>
            <a:endCxn id="1030" idx="1"/>
          </p:cNvCxnSpPr>
          <p:nvPr/>
        </p:nvCxnSpPr>
        <p:spPr>
          <a:xfrm>
            <a:off x="2034524" y="4209948"/>
            <a:ext cx="78059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B1D50369-22B4-674A-9B7F-E1B8F1582077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3400121" y="4794948"/>
            <a:ext cx="11314" cy="8612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398DCC61-D3A2-B74C-89A1-57579937121B}"/>
              </a:ext>
            </a:extLst>
          </p:cNvPr>
          <p:cNvCxnSpPr>
            <a:cxnSpLocks/>
            <a:stCxn id="1030" idx="3"/>
            <a:endCxn id="1032" idx="1"/>
          </p:cNvCxnSpPr>
          <p:nvPr/>
        </p:nvCxnSpPr>
        <p:spPr>
          <a:xfrm>
            <a:off x="3985121" y="4209948"/>
            <a:ext cx="753656" cy="216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0F1B0DB4-E043-BC4A-A35C-EFC750DDF9C9}"/>
              </a:ext>
            </a:extLst>
          </p:cNvPr>
          <p:cNvCxnSpPr>
            <a:cxnSpLocks/>
            <a:stCxn id="1032" idx="3"/>
          </p:cNvCxnSpPr>
          <p:nvPr/>
        </p:nvCxnSpPr>
        <p:spPr>
          <a:xfrm>
            <a:off x="5908777" y="4231611"/>
            <a:ext cx="7536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062BF6C5-DE49-B349-9C9C-3ABCEB571C0D}"/>
              </a:ext>
            </a:extLst>
          </p:cNvPr>
          <p:cNvCxnSpPr>
            <a:cxnSpLocks/>
            <a:stCxn id="1042" idx="3"/>
            <a:endCxn id="1034" idx="1"/>
          </p:cNvCxnSpPr>
          <p:nvPr/>
        </p:nvCxnSpPr>
        <p:spPr>
          <a:xfrm>
            <a:off x="7832433" y="4209948"/>
            <a:ext cx="7536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4129625F-1156-F642-8775-40C976C01B62}"/>
              </a:ext>
            </a:extLst>
          </p:cNvPr>
          <p:cNvCxnSpPr>
            <a:cxnSpLocks/>
            <a:stCxn id="1034" idx="3"/>
            <a:endCxn id="1038" idx="1"/>
          </p:cNvCxnSpPr>
          <p:nvPr/>
        </p:nvCxnSpPr>
        <p:spPr>
          <a:xfrm>
            <a:off x="9756089" y="4209948"/>
            <a:ext cx="7536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F65781FD-226D-0246-B9DA-A92433443747}"/>
              </a:ext>
            </a:extLst>
          </p:cNvPr>
          <p:cNvCxnSpPr>
            <a:cxnSpLocks/>
            <a:stCxn id="1034" idx="0"/>
            <a:endCxn id="18" idx="1"/>
          </p:cNvCxnSpPr>
          <p:nvPr/>
        </p:nvCxnSpPr>
        <p:spPr>
          <a:xfrm flipV="1">
            <a:off x="9171089" y="2560923"/>
            <a:ext cx="1338656" cy="10640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2FC2E68F-B407-564C-957F-33EDB4630D1C}"/>
              </a:ext>
            </a:extLst>
          </p:cNvPr>
          <p:cNvCxnSpPr>
            <a:cxnSpLocks/>
            <a:stCxn id="1034" idx="2"/>
            <a:endCxn id="1044" idx="1"/>
          </p:cNvCxnSpPr>
          <p:nvPr/>
        </p:nvCxnSpPr>
        <p:spPr>
          <a:xfrm>
            <a:off x="9171089" y="4794948"/>
            <a:ext cx="1208991" cy="11064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AE883C7B-0FC6-6A46-B12E-4D4B034D3E8D}"/>
              </a:ext>
            </a:extLst>
          </p:cNvPr>
          <p:cNvCxnSpPr>
            <a:stCxn id="1030" idx="0"/>
            <a:endCxn id="1036" idx="2"/>
          </p:cNvCxnSpPr>
          <p:nvPr/>
        </p:nvCxnSpPr>
        <p:spPr>
          <a:xfrm flipV="1">
            <a:off x="3400121" y="2844352"/>
            <a:ext cx="11314" cy="78059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46" name="Picture 22" descr="Facile.it |">
            <a:extLst>
              <a:ext uri="{FF2B5EF4-FFF2-40B4-BE49-F238E27FC236}">
                <a16:creationId xmlns:a16="http://schemas.microsoft.com/office/drawing/2014/main" id="{327BF46F-B82E-F040-86AF-4463B05A5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01" y="3499541"/>
            <a:ext cx="1464139" cy="146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Google Analytics Developer Branding Guidelines &amp; Policies">
            <a:extLst>
              <a:ext uri="{FF2B5EF4-FFF2-40B4-BE49-F238E27FC236}">
                <a16:creationId xmlns:a16="http://schemas.microsoft.com/office/drawing/2014/main" id="{AFE3F5A6-B343-834D-9E97-6B2ACF381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172" y="1810872"/>
            <a:ext cx="1778619" cy="134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546E2E3F-ADB8-4D47-9226-607591AEA1B2}"/>
              </a:ext>
            </a:extLst>
          </p:cNvPr>
          <p:cNvCxnSpPr>
            <a:cxnSpLocks/>
          </p:cNvCxnSpPr>
          <p:nvPr/>
        </p:nvCxnSpPr>
        <p:spPr>
          <a:xfrm>
            <a:off x="2034523" y="6160544"/>
            <a:ext cx="78059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52" name="Picture 28" descr="Facebook - Wikipedia">
            <a:extLst>
              <a:ext uri="{FF2B5EF4-FFF2-40B4-BE49-F238E27FC236}">
                <a16:creationId xmlns:a16="http://schemas.microsoft.com/office/drawing/2014/main" id="{092F233B-1059-D04D-B848-241332758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55" y="5597005"/>
            <a:ext cx="861233" cy="86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Google Ads - Wikipedia">
            <a:extLst>
              <a:ext uri="{FF2B5EF4-FFF2-40B4-BE49-F238E27FC236}">
                <a16:creationId xmlns:a16="http://schemas.microsoft.com/office/drawing/2014/main" id="{33A1211E-8B33-B649-A85D-7292B1115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32" y="3109503"/>
            <a:ext cx="826859" cy="103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B628C00F-9A14-334F-A0AA-1A2D3A83E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10" y="4748874"/>
            <a:ext cx="1775105" cy="7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50BB3C29-4C07-904A-94B9-E52DE3868F9B}"/>
              </a:ext>
            </a:extLst>
          </p:cNvPr>
          <p:cNvSpPr/>
          <p:nvPr/>
        </p:nvSpPr>
        <p:spPr>
          <a:xfrm>
            <a:off x="2681752" y="3557814"/>
            <a:ext cx="1495168" cy="1304266"/>
          </a:xfrm>
          <a:prstGeom prst="rect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FFA240D-2025-B54B-A83C-B0F74D78DED4}"/>
              </a:ext>
            </a:extLst>
          </p:cNvPr>
          <p:cNvSpPr txBox="1"/>
          <p:nvPr/>
        </p:nvSpPr>
        <p:spPr>
          <a:xfrm>
            <a:off x="5059132" y="5225564"/>
            <a:ext cx="35074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Low</a:t>
            </a:r>
            <a:r>
              <a:rPr lang="it-IT" dirty="0"/>
              <a:t> </a:t>
            </a:r>
            <a:r>
              <a:rPr lang="it-IT" dirty="0" err="1"/>
              <a:t>Cost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Reliability (99.95%)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Clients for </a:t>
            </a:r>
            <a:r>
              <a:rPr lang="it-IT" dirty="0" err="1"/>
              <a:t>many</a:t>
            </a:r>
            <a:r>
              <a:rPr lang="it-IT" dirty="0"/>
              <a:t> Language</a:t>
            </a:r>
          </a:p>
          <a:p>
            <a:endParaRPr lang="it-IT" dirty="0"/>
          </a:p>
          <a:p>
            <a:pPr algn="ctr"/>
            <a:r>
              <a:rPr lang="it-IT" b="1" u="sng" dirty="0"/>
              <a:t>Natural </a:t>
            </a:r>
            <a:r>
              <a:rPr lang="it-IT" b="1" u="sng" dirty="0" err="1"/>
              <a:t>coiche</a:t>
            </a:r>
            <a:r>
              <a:rPr lang="it-IT" b="1" u="sng" dirty="0"/>
              <a:t> </a:t>
            </a:r>
            <a:r>
              <a:rPr lang="it-IT" b="1" u="sng" dirty="0" err="1"/>
              <a:t>as</a:t>
            </a:r>
            <a:r>
              <a:rPr lang="it-IT" b="1" u="sng" dirty="0"/>
              <a:t> Data Lake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35279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DF2C72-8CD2-5448-A6C9-48F3B409C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Cloud Functions: serverless</a:t>
            </a:r>
          </a:p>
        </p:txBody>
      </p:sp>
      <p:pic>
        <p:nvPicPr>
          <p:cNvPr id="1030" name="Picture 6" descr="Google Cloud Storage - Gigya Documentation - Developer's Guide">
            <a:extLst>
              <a:ext uri="{FF2B5EF4-FFF2-40B4-BE49-F238E27FC236}">
                <a16:creationId xmlns:a16="http://schemas.microsoft.com/office/drawing/2014/main" id="{2516DEB4-7B98-5247-BF84-105AF11F9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121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loud Composer - Wikidata">
            <a:extLst>
              <a:ext uri="{FF2B5EF4-FFF2-40B4-BE49-F238E27FC236}">
                <a16:creationId xmlns:a16="http://schemas.microsoft.com/office/drawing/2014/main" id="{6754B746-3824-934E-9A70-4C2E2A7BB2E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777" y="3717261"/>
            <a:ext cx="11700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44ED6AE-DB39-6E4F-8994-5F4E9CE05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089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0140F1-BC91-8D4D-83A6-229747D4FA51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435" y="1780327"/>
            <a:ext cx="1170000" cy="106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YouTube-8M on AI Platform. Continuing the YouTube-8M exploration… | by  Warrick | Google Cloud - Community | Medium">
            <a:extLst>
              <a:ext uri="{FF2B5EF4-FFF2-40B4-BE49-F238E27FC236}">
                <a16:creationId xmlns:a16="http://schemas.microsoft.com/office/drawing/2014/main" id="{60294686-1F38-634A-81D5-7AD5731A3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745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oogle Cloud Platform Devlops and consultants - CloudNow">
            <a:extLst>
              <a:ext uri="{FF2B5EF4-FFF2-40B4-BE49-F238E27FC236}">
                <a16:creationId xmlns:a16="http://schemas.microsoft.com/office/drawing/2014/main" id="{AA03485C-3C1B-3F45-9C64-123FE0D48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524" y="4794948"/>
            <a:ext cx="2731193" cy="273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AC2E631C-B43A-9645-896F-EFE55B170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433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Cloud Composer - Wikidata">
            <a:extLst>
              <a:ext uri="{FF2B5EF4-FFF2-40B4-BE49-F238E27FC236}">
                <a16:creationId xmlns:a16="http://schemas.microsoft.com/office/drawing/2014/main" id="{AA125659-07F7-B24B-BC56-F3F4981E58F8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745" y="2046573"/>
            <a:ext cx="11700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Deploying Parse server to Google App Engine | by Justin Beckwith | Google  Cloud - Community | Medium">
            <a:extLst>
              <a:ext uri="{FF2B5EF4-FFF2-40B4-BE49-F238E27FC236}">
                <a16:creationId xmlns:a16="http://schemas.microsoft.com/office/drawing/2014/main" id="{1FEF0934-40E7-BC41-88FA-2C6B3E83C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080" y="5344623"/>
            <a:ext cx="1429330" cy="111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62E0E6E3-072F-4D41-9A89-5E222D20B5A5}"/>
              </a:ext>
            </a:extLst>
          </p:cNvPr>
          <p:cNvCxnSpPr>
            <a:cxnSpLocks/>
            <a:endCxn id="1030" idx="1"/>
          </p:cNvCxnSpPr>
          <p:nvPr/>
        </p:nvCxnSpPr>
        <p:spPr>
          <a:xfrm>
            <a:off x="2034524" y="4209948"/>
            <a:ext cx="78059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B1D50369-22B4-674A-9B7F-E1B8F1582077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3400121" y="4794948"/>
            <a:ext cx="11314" cy="8612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398DCC61-D3A2-B74C-89A1-57579937121B}"/>
              </a:ext>
            </a:extLst>
          </p:cNvPr>
          <p:cNvCxnSpPr>
            <a:cxnSpLocks/>
            <a:stCxn id="1030" idx="3"/>
            <a:endCxn id="1032" idx="1"/>
          </p:cNvCxnSpPr>
          <p:nvPr/>
        </p:nvCxnSpPr>
        <p:spPr>
          <a:xfrm>
            <a:off x="3985121" y="4209948"/>
            <a:ext cx="753656" cy="216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0F1B0DB4-E043-BC4A-A35C-EFC750DDF9C9}"/>
              </a:ext>
            </a:extLst>
          </p:cNvPr>
          <p:cNvCxnSpPr>
            <a:cxnSpLocks/>
            <a:stCxn id="1032" idx="3"/>
          </p:cNvCxnSpPr>
          <p:nvPr/>
        </p:nvCxnSpPr>
        <p:spPr>
          <a:xfrm>
            <a:off x="5908777" y="4231611"/>
            <a:ext cx="7536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062BF6C5-DE49-B349-9C9C-3ABCEB571C0D}"/>
              </a:ext>
            </a:extLst>
          </p:cNvPr>
          <p:cNvCxnSpPr>
            <a:cxnSpLocks/>
            <a:stCxn id="1042" idx="3"/>
            <a:endCxn id="1034" idx="1"/>
          </p:cNvCxnSpPr>
          <p:nvPr/>
        </p:nvCxnSpPr>
        <p:spPr>
          <a:xfrm>
            <a:off x="7832433" y="4209948"/>
            <a:ext cx="7536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4129625F-1156-F642-8775-40C976C01B62}"/>
              </a:ext>
            </a:extLst>
          </p:cNvPr>
          <p:cNvCxnSpPr>
            <a:cxnSpLocks/>
            <a:stCxn id="1034" idx="3"/>
            <a:endCxn id="1038" idx="1"/>
          </p:cNvCxnSpPr>
          <p:nvPr/>
        </p:nvCxnSpPr>
        <p:spPr>
          <a:xfrm>
            <a:off x="9756089" y="4209948"/>
            <a:ext cx="7536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F65781FD-226D-0246-B9DA-A92433443747}"/>
              </a:ext>
            </a:extLst>
          </p:cNvPr>
          <p:cNvCxnSpPr>
            <a:cxnSpLocks/>
            <a:stCxn id="1034" idx="0"/>
            <a:endCxn id="18" idx="1"/>
          </p:cNvCxnSpPr>
          <p:nvPr/>
        </p:nvCxnSpPr>
        <p:spPr>
          <a:xfrm flipV="1">
            <a:off x="9171089" y="2560923"/>
            <a:ext cx="1338656" cy="10640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2FC2E68F-B407-564C-957F-33EDB4630D1C}"/>
              </a:ext>
            </a:extLst>
          </p:cNvPr>
          <p:cNvCxnSpPr>
            <a:cxnSpLocks/>
            <a:stCxn id="1034" idx="2"/>
            <a:endCxn id="1044" idx="1"/>
          </p:cNvCxnSpPr>
          <p:nvPr/>
        </p:nvCxnSpPr>
        <p:spPr>
          <a:xfrm>
            <a:off x="9171089" y="4794948"/>
            <a:ext cx="1208991" cy="11064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AE883C7B-0FC6-6A46-B12E-4D4B034D3E8D}"/>
              </a:ext>
            </a:extLst>
          </p:cNvPr>
          <p:cNvCxnSpPr>
            <a:stCxn id="1030" idx="0"/>
            <a:endCxn id="1036" idx="2"/>
          </p:cNvCxnSpPr>
          <p:nvPr/>
        </p:nvCxnSpPr>
        <p:spPr>
          <a:xfrm flipV="1">
            <a:off x="3400121" y="2844352"/>
            <a:ext cx="11314" cy="78059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46" name="Picture 22" descr="Facile.it |">
            <a:extLst>
              <a:ext uri="{FF2B5EF4-FFF2-40B4-BE49-F238E27FC236}">
                <a16:creationId xmlns:a16="http://schemas.microsoft.com/office/drawing/2014/main" id="{327BF46F-B82E-F040-86AF-4463B05A5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01" y="3499541"/>
            <a:ext cx="1464139" cy="146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Google Analytics Developer Branding Guidelines &amp; Policies">
            <a:extLst>
              <a:ext uri="{FF2B5EF4-FFF2-40B4-BE49-F238E27FC236}">
                <a16:creationId xmlns:a16="http://schemas.microsoft.com/office/drawing/2014/main" id="{AFE3F5A6-B343-834D-9E97-6B2ACF381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172" y="1810872"/>
            <a:ext cx="1778619" cy="134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546E2E3F-ADB8-4D47-9226-607591AEA1B2}"/>
              </a:ext>
            </a:extLst>
          </p:cNvPr>
          <p:cNvCxnSpPr>
            <a:cxnSpLocks/>
          </p:cNvCxnSpPr>
          <p:nvPr/>
        </p:nvCxnSpPr>
        <p:spPr>
          <a:xfrm>
            <a:off x="2034523" y="6160544"/>
            <a:ext cx="78059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52" name="Picture 28" descr="Facebook - Wikipedia">
            <a:extLst>
              <a:ext uri="{FF2B5EF4-FFF2-40B4-BE49-F238E27FC236}">
                <a16:creationId xmlns:a16="http://schemas.microsoft.com/office/drawing/2014/main" id="{092F233B-1059-D04D-B848-241332758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55" y="5597005"/>
            <a:ext cx="861233" cy="86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Google Ads - Wikipedia">
            <a:extLst>
              <a:ext uri="{FF2B5EF4-FFF2-40B4-BE49-F238E27FC236}">
                <a16:creationId xmlns:a16="http://schemas.microsoft.com/office/drawing/2014/main" id="{33A1211E-8B33-B649-A85D-7292B1115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32" y="3109503"/>
            <a:ext cx="826859" cy="103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B628C00F-9A14-334F-A0AA-1A2D3A83E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10" y="4748874"/>
            <a:ext cx="1775105" cy="7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50BB3C29-4C07-904A-94B9-E52DE3868F9B}"/>
              </a:ext>
            </a:extLst>
          </p:cNvPr>
          <p:cNvSpPr/>
          <p:nvPr/>
        </p:nvSpPr>
        <p:spPr>
          <a:xfrm>
            <a:off x="2669101" y="1643124"/>
            <a:ext cx="1495168" cy="1304266"/>
          </a:xfrm>
          <a:prstGeom prst="rect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54BAB752-1A2B-ED49-AABF-ECF16AF93FFD}"/>
              </a:ext>
            </a:extLst>
          </p:cNvPr>
          <p:cNvSpPr txBox="1"/>
          <p:nvPr/>
        </p:nvSpPr>
        <p:spPr>
          <a:xfrm>
            <a:off x="5059132" y="5225564"/>
            <a:ext cx="3507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Low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Scalability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Many Triggers </a:t>
            </a:r>
          </a:p>
        </p:txBody>
      </p:sp>
    </p:spTree>
    <p:extLst>
      <p:ext uri="{BB962C8B-B14F-4D97-AF65-F5344CB8AC3E}">
        <p14:creationId xmlns:p14="http://schemas.microsoft.com/office/powerpoint/2010/main" val="307696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DF2C72-8CD2-5448-A6C9-48F3B409C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Pub Sub: message service </a:t>
            </a:r>
          </a:p>
        </p:txBody>
      </p:sp>
      <p:pic>
        <p:nvPicPr>
          <p:cNvPr id="1030" name="Picture 6" descr="Google Cloud Storage - Gigya Documentation - Developer's Guide">
            <a:extLst>
              <a:ext uri="{FF2B5EF4-FFF2-40B4-BE49-F238E27FC236}">
                <a16:creationId xmlns:a16="http://schemas.microsoft.com/office/drawing/2014/main" id="{2516DEB4-7B98-5247-BF84-105AF11F9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121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loud Composer - Wikidata">
            <a:extLst>
              <a:ext uri="{FF2B5EF4-FFF2-40B4-BE49-F238E27FC236}">
                <a16:creationId xmlns:a16="http://schemas.microsoft.com/office/drawing/2014/main" id="{6754B746-3824-934E-9A70-4C2E2A7BB2E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777" y="3717261"/>
            <a:ext cx="11700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44ED6AE-DB39-6E4F-8994-5F4E9CE05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089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0140F1-BC91-8D4D-83A6-229747D4FA51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435" y="1780327"/>
            <a:ext cx="1170000" cy="106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YouTube-8M on AI Platform. Continuing the YouTube-8M exploration… | by  Warrick | Google Cloud - Community | Medium">
            <a:extLst>
              <a:ext uri="{FF2B5EF4-FFF2-40B4-BE49-F238E27FC236}">
                <a16:creationId xmlns:a16="http://schemas.microsoft.com/office/drawing/2014/main" id="{60294686-1F38-634A-81D5-7AD5731A3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745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oogle Cloud Platform Devlops and consultants - CloudNow">
            <a:extLst>
              <a:ext uri="{FF2B5EF4-FFF2-40B4-BE49-F238E27FC236}">
                <a16:creationId xmlns:a16="http://schemas.microsoft.com/office/drawing/2014/main" id="{AA03485C-3C1B-3F45-9C64-123FE0D48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524" y="4794948"/>
            <a:ext cx="2731193" cy="273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AC2E631C-B43A-9645-896F-EFE55B170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433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Cloud Composer - Wikidata">
            <a:extLst>
              <a:ext uri="{FF2B5EF4-FFF2-40B4-BE49-F238E27FC236}">
                <a16:creationId xmlns:a16="http://schemas.microsoft.com/office/drawing/2014/main" id="{AA125659-07F7-B24B-BC56-F3F4981E58F8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745" y="2046573"/>
            <a:ext cx="11700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Deploying Parse server to Google App Engine | by Justin Beckwith | Google  Cloud - Community | Medium">
            <a:extLst>
              <a:ext uri="{FF2B5EF4-FFF2-40B4-BE49-F238E27FC236}">
                <a16:creationId xmlns:a16="http://schemas.microsoft.com/office/drawing/2014/main" id="{1FEF0934-40E7-BC41-88FA-2C6B3E83C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080" y="5344623"/>
            <a:ext cx="1429330" cy="111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62E0E6E3-072F-4D41-9A89-5E222D20B5A5}"/>
              </a:ext>
            </a:extLst>
          </p:cNvPr>
          <p:cNvCxnSpPr>
            <a:cxnSpLocks/>
            <a:endCxn id="1030" idx="1"/>
          </p:cNvCxnSpPr>
          <p:nvPr/>
        </p:nvCxnSpPr>
        <p:spPr>
          <a:xfrm>
            <a:off x="2034524" y="4209948"/>
            <a:ext cx="78059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B1D50369-22B4-674A-9B7F-E1B8F1582077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3400121" y="4794948"/>
            <a:ext cx="11314" cy="8612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398DCC61-D3A2-B74C-89A1-57579937121B}"/>
              </a:ext>
            </a:extLst>
          </p:cNvPr>
          <p:cNvCxnSpPr>
            <a:cxnSpLocks/>
            <a:stCxn id="1030" idx="3"/>
            <a:endCxn id="1032" idx="1"/>
          </p:cNvCxnSpPr>
          <p:nvPr/>
        </p:nvCxnSpPr>
        <p:spPr>
          <a:xfrm>
            <a:off x="3985121" y="4209948"/>
            <a:ext cx="753656" cy="216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0F1B0DB4-E043-BC4A-A35C-EFC750DDF9C9}"/>
              </a:ext>
            </a:extLst>
          </p:cNvPr>
          <p:cNvCxnSpPr>
            <a:cxnSpLocks/>
            <a:stCxn id="1032" idx="3"/>
          </p:cNvCxnSpPr>
          <p:nvPr/>
        </p:nvCxnSpPr>
        <p:spPr>
          <a:xfrm>
            <a:off x="5908777" y="4231611"/>
            <a:ext cx="7536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062BF6C5-DE49-B349-9C9C-3ABCEB571C0D}"/>
              </a:ext>
            </a:extLst>
          </p:cNvPr>
          <p:cNvCxnSpPr>
            <a:cxnSpLocks/>
            <a:stCxn id="1042" idx="3"/>
            <a:endCxn id="1034" idx="1"/>
          </p:cNvCxnSpPr>
          <p:nvPr/>
        </p:nvCxnSpPr>
        <p:spPr>
          <a:xfrm>
            <a:off x="7832433" y="4209948"/>
            <a:ext cx="7536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4129625F-1156-F642-8775-40C976C01B62}"/>
              </a:ext>
            </a:extLst>
          </p:cNvPr>
          <p:cNvCxnSpPr>
            <a:cxnSpLocks/>
            <a:stCxn id="1034" idx="3"/>
            <a:endCxn id="1038" idx="1"/>
          </p:cNvCxnSpPr>
          <p:nvPr/>
        </p:nvCxnSpPr>
        <p:spPr>
          <a:xfrm>
            <a:off x="9756089" y="4209948"/>
            <a:ext cx="7536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F65781FD-226D-0246-B9DA-A92433443747}"/>
              </a:ext>
            </a:extLst>
          </p:cNvPr>
          <p:cNvCxnSpPr>
            <a:cxnSpLocks/>
            <a:stCxn id="1034" idx="0"/>
            <a:endCxn id="18" idx="1"/>
          </p:cNvCxnSpPr>
          <p:nvPr/>
        </p:nvCxnSpPr>
        <p:spPr>
          <a:xfrm flipV="1">
            <a:off x="9171089" y="2560923"/>
            <a:ext cx="1338656" cy="10640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2FC2E68F-B407-564C-957F-33EDB4630D1C}"/>
              </a:ext>
            </a:extLst>
          </p:cNvPr>
          <p:cNvCxnSpPr>
            <a:cxnSpLocks/>
            <a:stCxn id="1034" idx="2"/>
            <a:endCxn id="1044" idx="1"/>
          </p:cNvCxnSpPr>
          <p:nvPr/>
        </p:nvCxnSpPr>
        <p:spPr>
          <a:xfrm>
            <a:off x="9171089" y="4794948"/>
            <a:ext cx="1208991" cy="11064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AE883C7B-0FC6-6A46-B12E-4D4B034D3E8D}"/>
              </a:ext>
            </a:extLst>
          </p:cNvPr>
          <p:cNvCxnSpPr>
            <a:stCxn id="1030" idx="0"/>
            <a:endCxn id="1036" idx="2"/>
          </p:cNvCxnSpPr>
          <p:nvPr/>
        </p:nvCxnSpPr>
        <p:spPr>
          <a:xfrm flipV="1">
            <a:off x="3400121" y="2844352"/>
            <a:ext cx="11314" cy="78059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46" name="Picture 22" descr="Facile.it |">
            <a:extLst>
              <a:ext uri="{FF2B5EF4-FFF2-40B4-BE49-F238E27FC236}">
                <a16:creationId xmlns:a16="http://schemas.microsoft.com/office/drawing/2014/main" id="{327BF46F-B82E-F040-86AF-4463B05A5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01" y="3499541"/>
            <a:ext cx="1464139" cy="146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Google Analytics Developer Branding Guidelines &amp; Policies">
            <a:extLst>
              <a:ext uri="{FF2B5EF4-FFF2-40B4-BE49-F238E27FC236}">
                <a16:creationId xmlns:a16="http://schemas.microsoft.com/office/drawing/2014/main" id="{AFE3F5A6-B343-834D-9E97-6B2ACF381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172" y="1810872"/>
            <a:ext cx="1778619" cy="134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546E2E3F-ADB8-4D47-9226-607591AEA1B2}"/>
              </a:ext>
            </a:extLst>
          </p:cNvPr>
          <p:cNvCxnSpPr>
            <a:cxnSpLocks/>
          </p:cNvCxnSpPr>
          <p:nvPr/>
        </p:nvCxnSpPr>
        <p:spPr>
          <a:xfrm>
            <a:off x="2034523" y="6160544"/>
            <a:ext cx="78059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52" name="Picture 28" descr="Facebook - Wikipedia">
            <a:extLst>
              <a:ext uri="{FF2B5EF4-FFF2-40B4-BE49-F238E27FC236}">
                <a16:creationId xmlns:a16="http://schemas.microsoft.com/office/drawing/2014/main" id="{092F233B-1059-D04D-B848-241332758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55" y="5597005"/>
            <a:ext cx="861233" cy="86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Google Ads - Wikipedia">
            <a:extLst>
              <a:ext uri="{FF2B5EF4-FFF2-40B4-BE49-F238E27FC236}">
                <a16:creationId xmlns:a16="http://schemas.microsoft.com/office/drawing/2014/main" id="{33A1211E-8B33-B649-A85D-7292B1115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32" y="3109503"/>
            <a:ext cx="826859" cy="103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B628C00F-9A14-334F-A0AA-1A2D3A83E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10" y="4748874"/>
            <a:ext cx="1775105" cy="7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50BB3C29-4C07-904A-94B9-E52DE3868F9B}"/>
              </a:ext>
            </a:extLst>
          </p:cNvPr>
          <p:cNvSpPr/>
          <p:nvPr/>
        </p:nvSpPr>
        <p:spPr>
          <a:xfrm>
            <a:off x="2722767" y="5495122"/>
            <a:ext cx="1495168" cy="1304266"/>
          </a:xfrm>
          <a:prstGeom prst="rect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A38191F5-8529-8C4D-A9ED-8A2FB9585771}"/>
              </a:ext>
            </a:extLst>
          </p:cNvPr>
          <p:cNvSpPr txBox="1"/>
          <p:nvPr/>
        </p:nvSpPr>
        <p:spPr>
          <a:xfrm>
            <a:off x="5059132" y="5225564"/>
            <a:ext cx="3507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Streaming/Real Time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Events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1499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DF2C72-8CD2-5448-A6C9-48F3B409C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Composer: orchestrator</a:t>
            </a:r>
          </a:p>
        </p:txBody>
      </p:sp>
      <p:pic>
        <p:nvPicPr>
          <p:cNvPr id="1030" name="Picture 6" descr="Google Cloud Storage - Gigya Documentation - Developer's Guide">
            <a:extLst>
              <a:ext uri="{FF2B5EF4-FFF2-40B4-BE49-F238E27FC236}">
                <a16:creationId xmlns:a16="http://schemas.microsoft.com/office/drawing/2014/main" id="{2516DEB4-7B98-5247-BF84-105AF11F9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121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loud Composer - Wikidata">
            <a:extLst>
              <a:ext uri="{FF2B5EF4-FFF2-40B4-BE49-F238E27FC236}">
                <a16:creationId xmlns:a16="http://schemas.microsoft.com/office/drawing/2014/main" id="{6754B746-3824-934E-9A70-4C2E2A7BB2E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777" y="3717261"/>
            <a:ext cx="11700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44ED6AE-DB39-6E4F-8994-5F4E9CE05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089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0140F1-BC91-8D4D-83A6-229747D4FA51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435" y="1780327"/>
            <a:ext cx="1170000" cy="106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YouTube-8M on AI Platform. Continuing the YouTube-8M exploration… | by  Warrick | Google Cloud - Community | Medium">
            <a:extLst>
              <a:ext uri="{FF2B5EF4-FFF2-40B4-BE49-F238E27FC236}">
                <a16:creationId xmlns:a16="http://schemas.microsoft.com/office/drawing/2014/main" id="{60294686-1F38-634A-81D5-7AD5731A3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745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oogle Cloud Platform Devlops and consultants - CloudNow">
            <a:extLst>
              <a:ext uri="{FF2B5EF4-FFF2-40B4-BE49-F238E27FC236}">
                <a16:creationId xmlns:a16="http://schemas.microsoft.com/office/drawing/2014/main" id="{AA03485C-3C1B-3F45-9C64-123FE0D48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524" y="4794948"/>
            <a:ext cx="2731193" cy="273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AC2E631C-B43A-9645-896F-EFE55B170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433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Cloud Composer - Wikidata">
            <a:extLst>
              <a:ext uri="{FF2B5EF4-FFF2-40B4-BE49-F238E27FC236}">
                <a16:creationId xmlns:a16="http://schemas.microsoft.com/office/drawing/2014/main" id="{AA125659-07F7-B24B-BC56-F3F4981E58F8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745" y="2046573"/>
            <a:ext cx="11700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Deploying Parse server to Google App Engine | by Justin Beckwith | Google  Cloud - Community | Medium">
            <a:extLst>
              <a:ext uri="{FF2B5EF4-FFF2-40B4-BE49-F238E27FC236}">
                <a16:creationId xmlns:a16="http://schemas.microsoft.com/office/drawing/2014/main" id="{1FEF0934-40E7-BC41-88FA-2C6B3E83C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080" y="5344623"/>
            <a:ext cx="1429330" cy="111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62E0E6E3-072F-4D41-9A89-5E222D20B5A5}"/>
              </a:ext>
            </a:extLst>
          </p:cNvPr>
          <p:cNvCxnSpPr>
            <a:cxnSpLocks/>
            <a:endCxn id="1030" idx="1"/>
          </p:cNvCxnSpPr>
          <p:nvPr/>
        </p:nvCxnSpPr>
        <p:spPr>
          <a:xfrm>
            <a:off x="2034524" y="4209948"/>
            <a:ext cx="78059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B1D50369-22B4-674A-9B7F-E1B8F1582077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3400121" y="4794948"/>
            <a:ext cx="11314" cy="8612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398DCC61-D3A2-B74C-89A1-57579937121B}"/>
              </a:ext>
            </a:extLst>
          </p:cNvPr>
          <p:cNvCxnSpPr>
            <a:cxnSpLocks/>
            <a:stCxn id="1030" idx="3"/>
            <a:endCxn id="1032" idx="1"/>
          </p:cNvCxnSpPr>
          <p:nvPr/>
        </p:nvCxnSpPr>
        <p:spPr>
          <a:xfrm>
            <a:off x="3985121" y="4209948"/>
            <a:ext cx="753656" cy="216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0F1B0DB4-E043-BC4A-A35C-EFC750DDF9C9}"/>
              </a:ext>
            </a:extLst>
          </p:cNvPr>
          <p:cNvCxnSpPr>
            <a:cxnSpLocks/>
            <a:stCxn id="1032" idx="3"/>
          </p:cNvCxnSpPr>
          <p:nvPr/>
        </p:nvCxnSpPr>
        <p:spPr>
          <a:xfrm>
            <a:off x="5908777" y="4231611"/>
            <a:ext cx="7536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062BF6C5-DE49-B349-9C9C-3ABCEB571C0D}"/>
              </a:ext>
            </a:extLst>
          </p:cNvPr>
          <p:cNvCxnSpPr>
            <a:cxnSpLocks/>
            <a:stCxn id="1042" idx="3"/>
            <a:endCxn id="1034" idx="1"/>
          </p:cNvCxnSpPr>
          <p:nvPr/>
        </p:nvCxnSpPr>
        <p:spPr>
          <a:xfrm>
            <a:off x="7832433" y="4209948"/>
            <a:ext cx="7536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4129625F-1156-F642-8775-40C976C01B62}"/>
              </a:ext>
            </a:extLst>
          </p:cNvPr>
          <p:cNvCxnSpPr>
            <a:cxnSpLocks/>
            <a:stCxn id="1034" idx="3"/>
            <a:endCxn id="1038" idx="1"/>
          </p:cNvCxnSpPr>
          <p:nvPr/>
        </p:nvCxnSpPr>
        <p:spPr>
          <a:xfrm>
            <a:off x="9756089" y="4209948"/>
            <a:ext cx="7536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F65781FD-226D-0246-B9DA-A92433443747}"/>
              </a:ext>
            </a:extLst>
          </p:cNvPr>
          <p:cNvCxnSpPr>
            <a:cxnSpLocks/>
            <a:stCxn id="1034" idx="0"/>
            <a:endCxn id="18" idx="1"/>
          </p:cNvCxnSpPr>
          <p:nvPr/>
        </p:nvCxnSpPr>
        <p:spPr>
          <a:xfrm flipV="1">
            <a:off x="9171089" y="2560923"/>
            <a:ext cx="1338656" cy="10640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2FC2E68F-B407-564C-957F-33EDB4630D1C}"/>
              </a:ext>
            </a:extLst>
          </p:cNvPr>
          <p:cNvCxnSpPr>
            <a:cxnSpLocks/>
            <a:stCxn id="1034" idx="2"/>
            <a:endCxn id="1044" idx="1"/>
          </p:cNvCxnSpPr>
          <p:nvPr/>
        </p:nvCxnSpPr>
        <p:spPr>
          <a:xfrm>
            <a:off x="9171089" y="4794948"/>
            <a:ext cx="1208991" cy="11064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AE883C7B-0FC6-6A46-B12E-4D4B034D3E8D}"/>
              </a:ext>
            </a:extLst>
          </p:cNvPr>
          <p:cNvCxnSpPr>
            <a:stCxn id="1030" idx="0"/>
            <a:endCxn id="1036" idx="2"/>
          </p:cNvCxnSpPr>
          <p:nvPr/>
        </p:nvCxnSpPr>
        <p:spPr>
          <a:xfrm flipV="1">
            <a:off x="3400121" y="2844352"/>
            <a:ext cx="11314" cy="78059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46" name="Picture 22" descr="Facile.it |">
            <a:extLst>
              <a:ext uri="{FF2B5EF4-FFF2-40B4-BE49-F238E27FC236}">
                <a16:creationId xmlns:a16="http://schemas.microsoft.com/office/drawing/2014/main" id="{327BF46F-B82E-F040-86AF-4463B05A5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01" y="3499541"/>
            <a:ext cx="1464139" cy="146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Google Analytics Developer Branding Guidelines &amp; Policies">
            <a:extLst>
              <a:ext uri="{FF2B5EF4-FFF2-40B4-BE49-F238E27FC236}">
                <a16:creationId xmlns:a16="http://schemas.microsoft.com/office/drawing/2014/main" id="{AFE3F5A6-B343-834D-9E97-6B2ACF381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172" y="1810872"/>
            <a:ext cx="1778619" cy="134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546E2E3F-ADB8-4D47-9226-607591AEA1B2}"/>
              </a:ext>
            </a:extLst>
          </p:cNvPr>
          <p:cNvCxnSpPr>
            <a:cxnSpLocks/>
          </p:cNvCxnSpPr>
          <p:nvPr/>
        </p:nvCxnSpPr>
        <p:spPr>
          <a:xfrm>
            <a:off x="2034523" y="6160544"/>
            <a:ext cx="78059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52" name="Picture 28" descr="Facebook - Wikipedia">
            <a:extLst>
              <a:ext uri="{FF2B5EF4-FFF2-40B4-BE49-F238E27FC236}">
                <a16:creationId xmlns:a16="http://schemas.microsoft.com/office/drawing/2014/main" id="{092F233B-1059-D04D-B848-241332758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55" y="5597005"/>
            <a:ext cx="861233" cy="86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Google Ads - Wikipedia">
            <a:extLst>
              <a:ext uri="{FF2B5EF4-FFF2-40B4-BE49-F238E27FC236}">
                <a16:creationId xmlns:a16="http://schemas.microsoft.com/office/drawing/2014/main" id="{33A1211E-8B33-B649-A85D-7292B1115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32" y="3109503"/>
            <a:ext cx="826859" cy="103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B628C00F-9A14-334F-A0AA-1A2D3A83E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10" y="4748874"/>
            <a:ext cx="1775105" cy="7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50BB3C29-4C07-904A-94B9-E52DE3868F9B}"/>
              </a:ext>
            </a:extLst>
          </p:cNvPr>
          <p:cNvSpPr/>
          <p:nvPr/>
        </p:nvSpPr>
        <p:spPr>
          <a:xfrm>
            <a:off x="4572341" y="3557814"/>
            <a:ext cx="1495168" cy="1304266"/>
          </a:xfrm>
          <a:prstGeom prst="rect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24BBBDE3-0A1A-A148-AED7-242DB091D41D}"/>
              </a:ext>
            </a:extLst>
          </p:cNvPr>
          <p:cNvSpPr txBox="1"/>
          <p:nvPr/>
        </p:nvSpPr>
        <p:spPr>
          <a:xfrm>
            <a:off x="5059132" y="5225564"/>
            <a:ext cx="3507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Manged</a:t>
            </a:r>
            <a:r>
              <a:rPr lang="it-IT" dirty="0"/>
              <a:t> </a:t>
            </a:r>
            <a:r>
              <a:rPr lang="it-IT" dirty="0" err="1"/>
              <a:t>version</a:t>
            </a:r>
            <a:r>
              <a:rPr lang="it-IT" dirty="0"/>
              <a:t> of </a:t>
            </a:r>
            <a:r>
              <a:rPr lang="it-IT" dirty="0" err="1"/>
              <a:t>Airflow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Flexibility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Sensor</a:t>
            </a:r>
          </a:p>
        </p:txBody>
      </p:sp>
    </p:spTree>
    <p:extLst>
      <p:ext uri="{BB962C8B-B14F-4D97-AF65-F5344CB8AC3E}">
        <p14:creationId xmlns:p14="http://schemas.microsoft.com/office/powerpoint/2010/main" val="2382989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DF2C72-8CD2-5448-A6C9-48F3B409C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DataFlow</a:t>
            </a:r>
            <a:r>
              <a:rPr lang="en-GB" noProof="0" dirty="0"/>
              <a:t>: data processing</a:t>
            </a:r>
          </a:p>
        </p:txBody>
      </p:sp>
      <p:pic>
        <p:nvPicPr>
          <p:cNvPr id="1030" name="Picture 6" descr="Google Cloud Storage - Gigya Documentation - Developer's Guide">
            <a:extLst>
              <a:ext uri="{FF2B5EF4-FFF2-40B4-BE49-F238E27FC236}">
                <a16:creationId xmlns:a16="http://schemas.microsoft.com/office/drawing/2014/main" id="{2516DEB4-7B98-5247-BF84-105AF11F9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121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loud Composer - Wikidata">
            <a:extLst>
              <a:ext uri="{FF2B5EF4-FFF2-40B4-BE49-F238E27FC236}">
                <a16:creationId xmlns:a16="http://schemas.microsoft.com/office/drawing/2014/main" id="{6754B746-3824-934E-9A70-4C2E2A7BB2E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777" y="3717261"/>
            <a:ext cx="11700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44ED6AE-DB39-6E4F-8994-5F4E9CE05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089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0140F1-BC91-8D4D-83A6-229747D4FA51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435" y="1780327"/>
            <a:ext cx="1170000" cy="106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YouTube-8M on AI Platform. Continuing the YouTube-8M exploration… | by  Warrick | Google Cloud - Community | Medium">
            <a:extLst>
              <a:ext uri="{FF2B5EF4-FFF2-40B4-BE49-F238E27FC236}">
                <a16:creationId xmlns:a16="http://schemas.microsoft.com/office/drawing/2014/main" id="{60294686-1F38-634A-81D5-7AD5731A3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745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oogle Cloud Platform Devlops and consultants - CloudNow">
            <a:extLst>
              <a:ext uri="{FF2B5EF4-FFF2-40B4-BE49-F238E27FC236}">
                <a16:creationId xmlns:a16="http://schemas.microsoft.com/office/drawing/2014/main" id="{AA03485C-3C1B-3F45-9C64-123FE0D48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524" y="4794948"/>
            <a:ext cx="2731193" cy="273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AC2E631C-B43A-9645-896F-EFE55B170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433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Cloud Composer - Wikidata">
            <a:extLst>
              <a:ext uri="{FF2B5EF4-FFF2-40B4-BE49-F238E27FC236}">
                <a16:creationId xmlns:a16="http://schemas.microsoft.com/office/drawing/2014/main" id="{AA125659-07F7-B24B-BC56-F3F4981E58F8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745" y="2046573"/>
            <a:ext cx="11700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Deploying Parse server to Google App Engine | by Justin Beckwith | Google  Cloud - Community | Medium">
            <a:extLst>
              <a:ext uri="{FF2B5EF4-FFF2-40B4-BE49-F238E27FC236}">
                <a16:creationId xmlns:a16="http://schemas.microsoft.com/office/drawing/2014/main" id="{1FEF0934-40E7-BC41-88FA-2C6B3E83C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080" y="5344623"/>
            <a:ext cx="1429330" cy="111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62E0E6E3-072F-4D41-9A89-5E222D20B5A5}"/>
              </a:ext>
            </a:extLst>
          </p:cNvPr>
          <p:cNvCxnSpPr>
            <a:cxnSpLocks/>
            <a:endCxn id="1030" idx="1"/>
          </p:cNvCxnSpPr>
          <p:nvPr/>
        </p:nvCxnSpPr>
        <p:spPr>
          <a:xfrm>
            <a:off x="2034524" y="4209948"/>
            <a:ext cx="78059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B1D50369-22B4-674A-9B7F-E1B8F1582077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3400121" y="4794948"/>
            <a:ext cx="11314" cy="8612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398DCC61-D3A2-B74C-89A1-57579937121B}"/>
              </a:ext>
            </a:extLst>
          </p:cNvPr>
          <p:cNvCxnSpPr>
            <a:cxnSpLocks/>
            <a:stCxn id="1030" idx="3"/>
            <a:endCxn id="1032" idx="1"/>
          </p:cNvCxnSpPr>
          <p:nvPr/>
        </p:nvCxnSpPr>
        <p:spPr>
          <a:xfrm>
            <a:off x="3985121" y="4209948"/>
            <a:ext cx="753656" cy="216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0F1B0DB4-E043-BC4A-A35C-EFC750DDF9C9}"/>
              </a:ext>
            </a:extLst>
          </p:cNvPr>
          <p:cNvCxnSpPr>
            <a:cxnSpLocks/>
            <a:stCxn id="1032" idx="3"/>
          </p:cNvCxnSpPr>
          <p:nvPr/>
        </p:nvCxnSpPr>
        <p:spPr>
          <a:xfrm>
            <a:off x="5908777" y="4231611"/>
            <a:ext cx="7536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062BF6C5-DE49-B349-9C9C-3ABCEB571C0D}"/>
              </a:ext>
            </a:extLst>
          </p:cNvPr>
          <p:cNvCxnSpPr>
            <a:cxnSpLocks/>
            <a:stCxn id="1042" idx="3"/>
            <a:endCxn id="1034" idx="1"/>
          </p:cNvCxnSpPr>
          <p:nvPr/>
        </p:nvCxnSpPr>
        <p:spPr>
          <a:xfrm>
            <a:off x="7832433" y="4209948"/>
            <a:ext cx="7536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4129625F-1156-F642-8775-40C976C01B62}"/>
              </a:ext>
            </a:extLst>
          </p:cNvPr>
          <p:cNvCxnSpPr>
            <a:cxnSpLocks/>
            <a:stCxn id="1034" idx="3"/>
            <a:endCxn id="1038" idx="1"/>
          </p:cNvCxnSpPr>
          <p:nvPr/>
        </p:nvCxnSpPr>
        <p:spPr>
          <a:xfrm>
            <a:off x="9756089" y="4209948"/>
            <a:ext cx="7536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F65781FD-226D-0246-B9DA-A92433443747}"/>
              </a:ext>
            </a:extLst>
          </p:cNvPr>
          <p:cNvCxnSpPr>
            <a:cxnSpLocks/>
            <a:stCxn id="1034" idx="0"/>
            <a:endCxn id="18" idx="1"/>
          </p:cNvCxnSpPr>
          <p:nvPr/>
        </p:nvCxnSpPr>
        <p:spPr>
          <a:xfrm flipV="1">
            <a:off x="9171089" y="2560923"/>
            <a:ext cx="1338656" cy="10640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2FC2E68F-B407-564C-957F-33EDB4630D1C}"/>
              </a:ext>
            </a:extLst>
          </p:cNvPr>
          <p:cNvCxnSpPr>
            <a:cxnSpLocks/>
            <a:stCxn id="1034" idx="2"/>
            <a:endCxn id="1044" idx="1"/>
          </p:cNvCxnSpPr>
          <p:nvPr/>
        </p:nvCxnSpPr>
        <p:spPr>
          <a:xfrm>
            <a:off x="9171089" y="4794948"/>
            <a:ext cx="1208991" cy="11064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AE883C7B-0FC6-6A46-B12E-4D4B034D3E8D}"/>
              </a:ext>
            </a:extLst>
          </p:cNvPr>
          <p:cNvCxnSpPr>
            <a:stCxn id="1030" idx="0"/>
            <a:endCxn id="1036" idx="2"/>
          </p:cNvCxnSpPr>
          <p:nvPr/>
        </p:nvCxnSpPr>
        <p:spPr>
          <a:xfrm flipV="1">
            <a:off x="3400121" y="2844352"/>
            <a:ext cx="11314" cy="78059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46" name="Picture 22" descr="Facile.it |">
            <a:extLst>
              <a:ext uri="{FF2B5EF4-FFF2-40B4-BE49-F238E27FC236}">
                <a16:creationId xmlns:a16="http://schemas.microsoft.com/office/drawing/2014/main" id="{327BF46F-B82E-F040-86AF-4463B05A5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01" y="3499541"/>
            <a:ext cx="1464139" cy="146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Google Analytics Developer Branding Guidelines &amp; Policies">
            <a:extLst>
              <a:ext uri="{FF2B5EF4-FFF2-40B4-BE49-F238E27FC236}">
                <a16:creationId xmlns:a16="http://schemas.microsoft.com/office/drawing/2014/main" id="{AFE3F5A6-B343-834D-9E97-6B2ACF381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172" y="1810872"/>
            <a:ext cx="1778619" cy="134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546E2E3F-ADB8-4D47-9226-607591AEA1B2}"/>
              </a:ext>
            </a:extLst>
          </p:cNvPr>
          <p:cNvCxnSpPr>
            <a:cxnSpLocks/>
          </p:cNvCxnSpPr>
          <p:nvPr/>
        </p:nvCxnSpPr>
        <p:spPr>
          <a:xfrm>
            <a:off x="2034523" y="6160544"/>
            <a:ext cx="78059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52" name="Picture 28" descr="Facebook - Wikipedia">
            <a:extLst>
              <a:ext uri="{FF2B5EF4-FFF2-40B4-BE49-F238E27FC236}">
                <a16:creationId xmlns:a16="http://schemas.microsoft.com/office/drawing/2014/main" id="{092F233B-1059-D04D-B848-241332758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55" y="5597005"/>
            <a:ext cx="861233" cy="86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Google Ads - Wikipedia">
            <a:extLst>
              <a:ext uri="{FF2B5EF4-FFF2-40B4-BE49-F238E27FC236}">
                <a16:creationId xmlns:a16="http://schemas.microsoft.com/office/drawing/2014/main" id="{33A1211E-8B33-B649-A85D-7292B1115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32" y="3109503"/>
            <a:ext cx="826859" cy="103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B628C00F-9A14-334F-A0AA-1A2D3A83E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10" y="4748874"/>
            <a:ext cx="1775105" cy="7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50BB3C29-4C07-904A-94B9-E52DE3868F9B}"/>
              </a:ext>
            </a:extLst>
          </p:cNvPr>
          <p:cNvSpPr/>
          <p:nvPr/>
        </p:nvSpPr>
        <p:spPr>
          <a:xfrm>
            <a:off x="6487646" y="3557814"/>
            <a:ext cx="1495168" cy="1304266"/>
          </a:xfrm>
          <a:prstGeom prst="rect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1A2FAFA6-EBEF-B146-8015-43410AACF7A5}"/>
              </a:ext>
            </a:extLst>
          </p:cNvPr>
          <p:cNvSpPr txBox="1"/>
          <p:nvPr/>
        </p:nvSpPr>
        <p:spPr>
          <a:xfrm>
            <a:off x="5059132" y="4984240"/>
            <a:ext cx="35074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High </a:t>
            </a:r>
            <a:r>
              <a:rPr lang="it-IT" dirty="0" err="1"/>
              <a:t>level</a:t>
            </a:r>
            <a:r>
              <a:rPr lang="it-IT" dirty="0"/>
              <a:t> of </a:t>
            </a:r>
            <a:r>
              <a:rPr lang="it-IT" dirty="0" err="1"/>
              <a:t>parellization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Batch/Streaming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Apache </a:t>
            </a:r>
            <a:r>
              <a:rPr lang="it-IT" dirty="0" err="1"/>
              <a:t>Beam</a:t>
            </a:r>
            <a:r>
              <a:rPr lang="it-IT" dirty="0"/>
              <a:t> (</a:t>
            </a:r>
            <a:r>
              <a:rPr lang="it-IT" dirty="0" err="1"/>
              <a:t>Spark</a:t>
            </a:r>
            <a:r>
              <a:rPr lang="it-IT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algn="ctr"/>
            <a:r>
              <a:rPr lang="it-IT" b="1" u="sng" dirty="0"/>
              <a:t>Natural </a:t>
            </a:r>
            <a:r>
              <a:rPr lang="it-IT" b="1" u="sng" dirty="0" err="1"/>
              <a:t>coiche</a:t>
            </a:r>
            <a:r>
              <a:rPr lang="it-IT" b="1" u="sng" dirty="0"/>
              <a:t> with </a:t>
            </a:r>
            <a:r>
              <a:rPr lang="it-IT" b="1" u="sng" dirty="0" err="1"/>
              <a:t>PubSub</a:t>
            </a:r>
            <a:r>
              <a:rPr lang="it-IT" b="1" u="sng" dirty="0"/>
              <a:t> for streaming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07699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DF2C72-8CD2-5448-A6C9-48F3B409C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BigQuery</a:t>
            </a:r>
            <a:r>
              <a:rPr lang="en-GB" noProof="0" dirty="0"/>
              <a:t>: </a:t>
            </a:r>
            <a:r>
              <a:rPr lang="en-GB" noProof="0" dirty="0" err="1"/>
              <a:t>noSQL</a:t>
            </a:r>
            <a:r>
              <a:rPr lang="en-GB" noProof="0" dirty="0"/>
              <a:t> DB</a:t>
            </a:r>
          </a:p>
        </p:txBody>
      </p:sp>
      <p:pic>
        <p:nvPicPr>
          <p:cNvPr id="1030" name="Picture 6" descr="Google Cloud Storage - Gigya Documentation - Developer's Guide">
            <a:extLst>
              <a:ext uri="{FF2B5EF4-FFF2-40B4-BE49-F238E27FC236}">
                <a16:creationId xmlns:a16="http://schemas.microsoft.com/office/drawing/2014/main" id="{2516DEB4-7B98-5247-BF84-105AF11F9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121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loud Composer - Wikidata">
            <a:extLst>
              <a:ext uri="{FF2B5EF4-FFF2-40B4-BE49-F238E27FC236}">
                <a16:creationId xmlns:a16="http://schemas.microsoft.com/office/drawing/2014/main" id="{6754B746-3824-934E-9A70-4C2E2A7BB2E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777" y="3717261"/>
            <a:ext cx="11700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44ED6AE-DB39-6E4F-8994-5F4E9CE05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089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0140F1-BC91-8D4D-83A6-229747D4FA51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435" y="1780327"/>
            <a:ext cx="1170000" cy="106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YouTube-8M on AI Platform. Continuing the YouTube-8M exploration… | by  Warrick | Google Cloud - Community | Medium">
            <a:extLst>
              <a:ext uri="{FF2B5EF4-FFF2-40B4-BE49-F238E27FC236}">
                <a16:creationId xmlns:a16="http://schemas.microsoft.com/office/drawing/2014/main" id="{60294686-1F38-634A-81D5-7AD5731A3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745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oogle Cloud Platform Devlops and consultants - CloudNow">
            <a:extLst>
              <a:ext uri="{FF2B5EF4-FFF2-40B4-BE49-F238E27FC236}">
                <a16:creationId xmlns:a16="http://schemas.microsoft.com/office/drawing/2014/main" id="{AA03485C-3C1B-3F45-9C64-123FE0D48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524" y="4794948"/>
            <a:ext cx="2731193" cy="273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AC2E631C-B43A-9645-896F-EFE55B170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433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Cloud Composer - Wikidata">
            <a:extLst>
              <a:ext uri="{FF2B5EF4-FFF2-40B4-BE49-F238E27FC236}">
                <a16:creationId xmlns:a16="http://schemas.microsoft.com/office/drawing/2014/main" id="{AA125659-07F7-B24B-BC56-F3F4981E58F8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745" y="2046573"/>
            <a:ext cx="11700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Deploying Parse server to Google App Engine | by Justin Beckwith | Google  Cloud - Community | Medium">
            <a:extLst>
              <a:ext uri="{FF2B5EF4-FFF2-40B4-BE49-F238E27FC236}">
                <a16:creationId xmlns:a16="http://schemas.microsoft.com/office/drawing/2014/main" id="{1FEF0934-40E7-BC41-88FA-2C6B3E83C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080" y="5344623"/>
            <a:ext cx="1429330" cy="111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62E0E6E3-072F-4D41-9A89-5E222D20B5A5}"/>
              </a:ext>
            </a:extLst>
          </p:cNvPr>
          <p:cNvCxnSpPr>
            <a:cxnSpLocks/>
            <a:endCxn id="1030" idx="1"/>
          </p:cNvCxnSpPr>
          <p:nvPr/>
        </p:nvCxnSpPr>
        <p:spPr>
          <a:xfrm>
            <a:off x="2034524" y="4209948"/>
            <a:ext cx="78059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B1D50369-22B4-674A-9B7F-E1B8F1582077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3400121" y="4794948"/>
            <a:ext cx="11314" cy="8612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398DCC61-D3A2-B74C-89A1-57579937121B}"/>
              </a:ext>
            </a:extLst>
          </p:cNvPr>
          <p:cNvCxnSpPr>
            <a:cxnSpLocks/>
            <a:stCxn id="1030" idx="3"/>
            <a:endCxn id="1032" idx="1"/>
          </p:cNvCxnSpPr>
          <p:nvPr/>
        </p:nvCxnSpPr>
        <p:spPr>
          <a:xfrm>
            <a:off x="3985121" y="4209948"/>
            <a:ext cx="753656" cy="216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0F1B0DB4-E043-BC4A-A35C-EFC750DDF9C9}"/>
              </a:ext>
            </a:extLst>
          </p:cNvPr>
          <p:cNvCxnSpPr>
            <a:cxnSpLocks/>
            <a:stCxn id="1032" idx="3"/>
          </p:cNvCxnSpPr>
          <p:nvPr/>
        </p:nvCxnSpPr>
        <p:spPr>
          <a:xfrm>
            <a:off x="5908777" y="4231611"/>
            <a:ext cx="7536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062BF6C5-DE49-B349-9C9C-3ABCEB571C0D}"/>
              </a:ext>
            </a:extLst>
          </p:cNvPr>
          <p:cNvCxnSpPr>
            <a:cxnSpLocks/>
            <a:stCxn id="1042" idx="3"/>
            <a:endCxn id="1034" idx="1"/>
          </p:cNvCxnSpPr>
          <p:nvPr/>
        </p:nvCxnSpPr>
        <p:spPr>
          <a:xfrm>
            <a:off x="7832433" y="4209948"/>
            <a:ext cx="7536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4129625F-1156-F642-8775-40C976C01B62}"/>
              </a:ext>
            </a:extLst>
          </p:cNvPr>
          <p:cNvCxnSpPr>
            <a:cxnSpLocks/>
            <a:stCxn id="1034" idx="3"/>
            <a:endCxn id="1038" idx="1"/>
          </p:cNvCxnSpPr>
          <p:nvPr/>
        </p:nvCxnSpPr>
        <p:spPr>
          <a:xfrm>
            <a:off x="9756089" y="4209948"/>
            <a:ext cx="7536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F65781FD-226D-0246-B9DA-A92433443747}"/>
              </a:ext>
            </a:extLst>
          </p:cNvPr>
          <p:cNvCxnSpPr>
            <a:cxnSpLocks/>
            <a:stCxn id="1034" idx="0"/>
            <a:endCxn id="18" idx="1"/>
          </p:cNvCxnSpPr>
          <p:nvPr/>
        </p:nvCxnSpPr>
        <p:spPr>
          <a:xfrm flipV="1">
            <a:off x="9171089" y="2560923"/>
            <a:ext cx="1338656" cy="10640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2FC2E68F-B407-564C-957F-33EDB4630D1C}"/>
              </a:ext>
            </a:extLst>
          </p:cNvPr>
          <p:cNvCxnSpPr>
            <a:cxnSpLocks/>
            <a:stCxn id="1034" idx="2"/>
            <a:endCxn id="1044" idx="1"/>
          </p:cNvCxnSpPr>
          <p:nvPr/>
        </p:nvCxnSpPr>
        <p:spPr>
          <a:xfrm>
            <a:off x="9171089" y="4794948"/>
            <a:ext cx="1208991" cy="11064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AE883C7B-0FC6-6A46-B12E-4D4B034D3E8D}"/>
              </a:ext>
            </a:extLst>
          </p:cNvPr>
          <p:cNvCxnSpPr>
            <a:stCxn id="1030" idx="0"/>
            <a:endCxn id="1036" idx="2"/>
          </p:cNvCxnSpPr>
          <p:nvPr/>
        </p:nvCxnSpPr>
        <p:spPr>
          <a:xfrm flipV="1">
            <a:off x="3400121" y="2844352"/>
            <a:ext cx="11314" cy="78059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46" name="Picture 22" descr="Facile.it |">
            <a:extLst>
              <a:ext uri="{FF2B5EF4-FFF2-40B4-BE49-F238E27FC236}">
                <a16:creationId xmlns:a16="http://schemas.microsoft.com/office/drawing/2014/main" id="{327BF46F-B82E-F040-86AF-4463B05A5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01" y="3499541"/>
            <a:ext cx="1464139" cy="146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Google Analytics Developer Branding Guidelines &amp; Policies">
            <a:extLst>
              <a:ext uri="{FF2B5EF4-FFF2-40B4-BE49-F238E27FC236}">
                <a16:creationId xmlns:a16="http://schemas.microsoft.com/office/drawing/2014/main" id="{AFE3F5A6-B343-834D-9E97-6B2ACF381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172" y="1810872"/>
            <a:ext cx="1778619" cy="134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546E2E3F-ADB8-4D47-9226-607591AEA1B2}"/>
              </a:ext>
            </a:extLst>
          </p:cNvPr>
          <p:cNvCxnSpPr>
            <a:cxnSpLocks/>
          </p:cNvCxnSpPr>
          <p:nvPr/>
        </p:nvCxnSpPr>
        <p:spPr>
          <a:xfrm>
            <a:off x="2034523" y="6160544"/>
            <a:ext cx="78059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52" name="Picture 28" descr="Facebook - Wikipedia">
            <a:extLst>
              <a:ext uri="{FF2B5EF4-FFF2-40B4-BE49-F238E27FC236}">
                <a16:creationId xmlns:a16="http://schemas.microsoft.com/office/drawing/2014/main" id="{092F233B-1059-D04D-B848-241332758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55" y="5597005"/>
            <a:ext cx="861233" cy="86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Google Ads - Wikipedia">
            <a:extLst>
              <a:ext uri="{FF2B5EF4-FFF2-40B4-BE49-F238E27FC236}">
                <a16:creationId xmlns:a16="http://schemas.microsoft.com/office/drawing/2014/main" id="{33A1211E-8B33-B649-A85D-7292B1115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32" y="3109503"/>
            <a:ext cx="826859" cy="103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B628C00F-9A14-334F-A0AA-1A2D3A83E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10" y="4748874"/>
            <a:ext cx="1775105" cy="7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50BB3C29-4C07-904A-94B9-E52DE3868F9B}"/>
              </a:ext>
            </a:extLst>
          </p:cNvPr>
          <p:cNvSpPr/>
          <p:nvPr/>
        </p:nvSpPr>
        <p:spPr>
          <a:xfrm>
            <a:off x="8427665" y="3557814"/>
            <a:ext cx="1495168" cy="1304266"/>
          </a:xfrm>
          <a:prstGeom prst="rect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4FC1C8E4-B675-7F4E-9B43-5DFFCD665460}"/>
              </a:ext>
            </a:extLst>
          </p:cNvPr>
          <p:cNvSpPr txBox="1"/>
          <p:nvPr/>
        </p:nvSpPr>
        <p:spPr>
          <a:xfrm>
            <a:off x="5059132" y="5015497"/>
            <a:ext cx="35074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Columnar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High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ML</a:t>
            </a:r>
          </a:p>
          <a:p>
            <a:endParaRPr lang="en-GB"/>
          </a:p>
          <a:p>
            <a:pPr algn="ctr"/>
            <a:r>
              <a:rPr lang="en-GB" b="1" u="sng"/>
              <a:t>Natural coiche as DataWarehouse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8384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DF2C72-8CD2-5448-A6C9-48F3B409C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AIPlatform</a:t>
            </a:r>
            <a:endParaRPr lang="en-GB" noProof="0" dirty="0"/>
          </a:p>
        </p:txBody>
      </p:sp>
      <p:pic>
        <p:nvPicPr>
          <p:cNvPr id="1030" name="Picture 6" descr="Google Cloud Storage - Gigya Documentation - Developer's Guide">
            <a:extLst>
              <a:ext uri="{FF2B5EF4-FFF2-40B4-BE49-F238E27FC236}">
                <a16:creationId xmlns:a16="http://schemas.microsoft.com/office/drawing/2014/main" id="{2516DEB4-7B98-5247-BF84-105AF11F9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121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loud Composer - Wikidata">
            <a:extLst>
              <a:ext uri="{FF2B5EF4-FFF2-40B4-BE49-F238E27FC236}">
                <a16:creationId xmlns:a16="http://schemas.microsoft.com/office/drawing/2014/main" id="{6754B746-3824-934E-9A70-4C2E2A7BB2E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777" y="3717261"/>
            <a:ext cx="11700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44ED6AE-DB39-6E4F-8994-5F4E9CE05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089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0140F1-BC91-8D4D-83A6-229747D4FA51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435" y="1780327"/>
            <a:ext cx="1170000" cy="106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YouTube-8M on AI Platform. Continuing the YouTube-8M exploration… | by  Warrick | Google Cloud - Community | Medium">
            <a:extLst>
              <a:ext uri="{FF2B5EF4-FFF2-40B4-BE49-F238E27FC236}">
                <a16:creationId xmlns:a16="http://schemas.microsoft.com/office/drawing/2014/main" id="{60294686-1F38-634A-81D5-7AD5731A3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745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oogle Cloud Platform Devlops and consultants - CloudNow">
            <a:extLst>
              <a:ext uri="{FF2B5EF4-FFF2-40B4-BE49-F238E27FC236}">
                <a16:creationId xmlns:a16="http://schemas.microsoft.com/office/drawing/2014/main" id="{AA03485C-3C1B-3F45-9C64-123FE0D48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524" y="4794948"/>
            <a:ext cx="2731193" cy="273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AC2E631C-B43A-9645-896F-EFE55B170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433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Cloud Composer - Wikidata">
            <a:extLst>
              <a:ext uri="{FF2B5EF4-FFF2-40B4-BE49-F238E27FC236}">
                <a16:creationId xmlns:a16="http://schemas.microsoft.com/office/drawing/2014/main" id="{AA125659-07F7-B24B-BC56-F3F4981E58F8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745" y="2046573"/>
            <a:ext cx="11700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Deploying Parse server to Google App Engine | by Justin Beckwith | Google  Cloud - Community | Medium">
            <a:extLst>
              <a:ext uri="{FF2B5EF4-FFF2-40B4-BE49-F238E27FC236}">
                <a16:creationId xmlns:a16="http://schemas.microsoft.com/office/drawing/2014/main" id="{1FEF0934-40E7-BC41-88FA-2C6B3E83C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080" y="5344623"/>
            <a:ext cx="1429330" cy="111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62E0E6E3-072F-4D41-9A89-5E222D20B5A5}"/>
              </a:ext>
            </a:extLst>
          </p:cNvPr>
          <p:cNvCxnSpPr>
            <a:cxnSpLocks/>
            <a:endCxn id="1030" idx="1"/>
          </p:cNvCxnSpPr>
          <p:nvPr/>
        </p:nvCxnSpPr>
        <p:spPr>
          <a:xfrm>
            <a:off x="2034524" y="4209948"/>
            <a:ext cx="78059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B1D50369-22B4-674A-9B7F-E1B8F1582077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3400121" y="4794948"/>
            <a:ext cx="11314" cy="8612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398DCC61-D3A2-B74C-89A1-57579937121B}"/>
              </a:ext>
            </a:extLst>
          </p:cNvPr>
          <p:cNvCxnSpPr>
            <a:cxnSpLocks/>
            <a:stCxn id="1030" idx="3"/>
            <a:endCxn id="1032" idx="1"/>
          </p:cNvCxnSpPr>
          <p:nvPr/>
        </p:nvCxnSpPr>
        <p:spPr>
          <a:xfrm>
            <a:off x="3985121" y="4209948"/>
            <a:ext cx="753656" cy="216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0F1B0DB4-E043-BC4A-A35C-EFC750DDF9C9}"/>
              </a:ext>
            </a:extLst>
          </p:cNvPr>
          <p:cNvCxnSpPr>
            <a:cxnSpLocks/>
            <a:stCxn id="1032" idx="3"/>
          </p:cNvCxnSpPr>
          <p:nvPr/>
        </p:nvCxnSpPr>
        <p:spPr>
          <a:xfrm>
            <a:off x="5908777" y="4231611"/>
            <a:ext cx="7536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062BF6C5-DE49-B349-9C9C-3ABCEB571C0D}"/>
              </a:ext>
            </a:extLst>
          </p:cNvPr>
          <p:cNvCxnSpPr>
            <a:cxnSpLocks/>
            <a:stCxn id="1042" idx="3"/>
            <a:endCxn id="1034" idx="1"/>
          </p:cNvCxnSpPr>
          <p:nvPr/>
        </p:nvCxnSpPr>
        <p:spPr>
          <a:xfrm>
            <a:off x="7832433" y="4209948"/>
            <a:ext cx="7536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4129625F-1156-F642-8775-40C976C01B62}"/>
              </a:ext>
            </a:extLst>
          </p:cNvPr>
          <p:cNvCxnSpPr>
            <a:cxnSpLocks/>
            <a:stCxn id="1034" idx="3"/>
            <a:endCxn id="1038" idx="1"/>
          </p:cNvCxnSpPr>
          <p:nvPr/>
        </p:nvCxnSpPr>
        <p:spPr>
          <a:xfrm>
            <a:off x="9756089" y="4209948"/>
            <a:ext cx="7536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F65781FD-226D-0246-B9DA-A92433443747}"/>
              </a:ext>
            </a:extLst>
          </p:cNvPr>
          <p:cNvCxnSpPr>
            <a:cxnSpLocks/>
            <a:stCxn id="1034" idx="0"/>
            <a:endCxn id="18" idx="1"/>
          </p:cNvCxnSpPr>
          <p:nvPr/>
        </p:nvCxnSpPr>
        <p:spPr>
          <a:xfrm flipV="1">
            <a:off x="9171089" y="2560923"/>
            <a:ext cx="1338656" cy="10640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2FC2E68F-B407-564C-957F-33EDB4630D1C}"/>
              </a:ext>
            </a:extLst>
          </p:cNvPr>
          <p:cNvCxnSpPr>
            <a:cxnSpLocks/>
            <a:stCxn id="1034" idx="2"/>
            <a:endCxn id="1044" idx="1"/>
          </p:cNvCxnSpPr>
          <p:nvPr/>
        </p:nvCxnSpPr>
        <p:spPr>
          <a:xfrm>
            <a:off x="9171089" y="4794948"/>
            <a:ext cx="1208991" cy="11064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AE883C7B-0FC6-6A46-B12E-4D4B034D3E8D}"/>
              </a:ext>
            </a:extLst>
          </p:cNvPr>
          <p:cNvCxnSpPr>
            <a:stCxn id="1030" idx="0"/>
            <a:endCxn id="1036" idx="2"/>
          </p:cNvCxnSpPr>
          <p:nvPr/>
        </p:nvCxnSpPr>
        <p:spPr>
          <a:xfrm flipV="1">
            <a:off x="3400121" y="2844352"/>
            <a:ext cx="11314" cy="78059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46" name="Picture 22" descr="Facile.it |">
            <a:extLst>
              <a:ext uri="{FF2B5EF4-FFF2-40B4-BE49-F238E27FC236}">
                <a16:creationId xmlns:a16="http://schemas.microsoft.com/office/drawing/2014/main" id="{327BF46F-B82E-F040-86AF-4463B05A5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01" y="3499541"/>
            <a:ext cx="1464139" cy="146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Google Analytics Developer Branding Guidelines &amp; Policies">
            <a:extLst>
              <a:ext uri="{FF2B5EF4-FFF2-40B4-BE49-F238E27FC236}">
                <a16:creationId xmlns:a16="http://schemas.microsoft.com/office/drawing/2014/main" id="{AFE3F5A6-B343-834D-9E97-6B2ACF381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172" y="1810872"/>
            <a:ext cx="1778619" cy="134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546E2E3F-ADB8-4D47-9226-607591AEA1B2}"/>
              </a:ext>
            </a:extLst>
          </p:cNvPr>
          <p:cNvCxnSpPr>
            <a:cxnSpLocks/>
          </p:cNvCxnSpPr>
          <p:nvPr/>
        </p:nvCxnSpPr>
        <p:spPr>
          <a:xfrm>
            <a:off x="2034523" y="6160544"/>
            <a:ext cx="78059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52" name="Picture 28" descr="Facebook - Wikipedia">
            <a:extLst>
              <a:ext uri="{FF2B5EF4-FFF2-40B4-BE49-F238E27FC236}">
                <a16:creationId xmlns:a16="http://schemas.microsoft.com/office/drawing/2014/main" id="{092F233B-1059-D04D-B848-241332758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55" y="5597005"/>
            <a:ext cx="861233" cy="86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Google Ads - Wikipedia">
            <a:extLst>
              <a:ext uri="{FF2B5EF4-FFF2-40B4-BE49-F238E27FC236}">
                <a16:creationId xmlns:a16="http://schemas.microsoft.com/office/drawing/2014/main" id="{33A1211E-8B33-B649-A85D-7292B1115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32" y="3109503"/>
            <a:ext cx="826859" cy="103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B628C00F-9A14-334F-A0AA-1A2D3A83E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10" y="4748874"/>
            <a:ext cx="1775105" cy="7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50BB3C29-4C07-904A-94B9-E52DE3868F9B}"/>
              </a:ext>
            </a:extLst>
          </p:cNvPr>
          <p:cNvSpPr/>
          <p:nvPr/>
        </p:nvSpPr>
        <p:spPr>
          <a:xfrm>
            <a:off x="10328392" y="3545855"/>
            <a:ext cx="1495168" cy="1304266"/>
          </a:xfrm>
          <a:prstGeom prst="rect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CA6E2D9-DD02-844F-991D-9E55530DBA10}"/>
              </a:ext>
            </a:extLst>
          </p:cNvPr>
          <p:cNvSpPr txBox="1"/>
          <p:nvPr/>
        </p:nvSpPr>
        <p:spPr>
          <a:xfrm>
            <a:off x="5059132" y="5225564"/>
            <a:ext cx="3507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Jupyter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Model Training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Model </a:t>
            </a:r>
            <a:r>
              <a:rPr lang="it-IT" dirty="0" err="1"/>
              <a:t>Serving</a:t>
            </a:r>
            <a:r>
              <a:rPr lang="it-IT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Pipelines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64579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635591" y="0"/>
            <a:ext cx="7556389" cy="2059883"/>
          </a:xfrm>
          <a:solidFill>
            <a:srgbClr val="FF6600"/>
          </a:solidFill>
        </p:spPr>
        <p:txBody>
          <a:bodyPr anchor="ctr">
            <a:normAutofit/>
          </a:bodyPr>
          <a:lstStyle/>
          <a:p>
            <a:pPr algn="ctr"/>
            <a:r>
              <a:rPr lang="en-GB" noProof="0" dirty="0">
                <a:solidFill>
                  <a:srgbClr val="FFFFFF"/>
                </a:solidFill>
              </a:rPr>
              <a:t>Who I am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000" b="1" noProof="0" dirty="0">
                <a:solidFill>
                  <a:srgbClr val="FF6600"/>
                </a:solidFill>
              </a:rPr>
              <a:t>Marco </a:t>
            </a:r>
            <a:r>
              <a:rPr lang="en-GB" sz="2000" b="1" noProof="0" dirty="0" err="1">
                <a:solidFill>
                  <a:srgbClr val="FF6600"/>
                </a:solidFill>
              </a:rPr>
              <a:t>Saletta</a:t>
            </a:r>
            <a:endParaRPr lang="en-GB" sz="2000" b="1" noProof="0" dirty="0">
              <a:solidFill>
                <a:srgbClr val="FF6600"/>
              </a:solidFill>
            </a:endParaRPr>
          </a:p>
          <a:p>
            <a:r>
              <a:rPr lang="en-GB" sz="1700" b="1" noProof="0" dirty="0"/>
              <a:t>Education</a:t>
            </a:r>
            <a:r>
              <a:rPr lang="en-GB" sz="1700" noProof="0" dirty="0"/>
              <a:t>: Master Degree in Physics </a:t>
            </a:r>
          </a:p>
          <a:p>
            <a:r>
              <a:rPr lang="en-GB" sz="1700" b="1" noProof="0" dirty="0"/>
              <a:t>Previous experience</a:t>
            </a:r>
            <a:r>
              <a:rPr lang="en-GB" sz="1700" noProof="0" dirty="0"/>
              <a:t>: Data Scientist/Engineer since 2014 (Banzai, Mondadori, Leroy Merlin)</a:t>
            </a:r>
          </a:p>
          <a:p>
            <a:r>
              <a:rPr lang="en-GB" sz="1700" b="1" noProof="0" dirty="0"/>
              <a:t>Currently:</a:t>
            </a:r>
            <a:r>
              <a:rPr lang="en-GB" sz="1700" noProof="0" dirty="0"/>
              <a:t> Data Team Leader @</a:t>
            </a:r>
            <a:r>
              <a:rPr lang="en-GB" sz="1700" noProof="0" dirty="0" err="1"/>
              <a:t>Facile.it</a:t>
            </a:r>
            <a:endParaRPr lang="en-GB" sz="1700" noProof="0" dirty="0"/>
          </a:p>
          <a:p>
            <a:pPr marL="0" indent="0">
              <a:buNone/>
            </a:pPr>
            <a:endParaRPr lang="en-GB" sz="1700" noProof="0" dirty="0"/>
          </a:p>
          <a:p>
            <a:pPr marL="0" indent="0">
              <a:buNone/>
            </a:pPr>
            <a:r>
              <a:rPr lang="en-GB" sz="1700" b="1" noProof="0" dirty="0">
                <a:solidFill>
                  <a:srgbClr val="FF6600"/>
                </a:solidFill>
              </a:rPr>
              <a:t>Contacts</a:t>
            </a:r>
            <a:r>
              <a:rPr lang="en-GB" sz="1700" b="1" noProof="0" dirty="0"/>
              <a:t>:</a:t>
            </a:r>
          </a:p>
          <a:p>
            <a:r>
              <a:rPr lang="en-GB" sz="1700" b="1" noProof="0" dirty="0"/>
              <a:t>Work:</a:t>
            </a:r>
            <a:r>
              <a:rPr lang="en-GB" sz="1700" noProof="0" dirty="0"/>
              <a:t> </a:t>
            </a:r>
            <a:r>
              <a:rPr lang="en-GB" sz="1700" u="sng" noProof="0" dirty="0">
                <a:hlinkClick r:id="rId3"/>
              </a:rPr>
              <a:t>marco.saletta@facile.it</a:t>
            </a:r>
            <a:endParaRPr lang="en-GB" sz="1700" noProof="0" dirty="0"/>
          </a:p>
          <a:p>
            <a:r>
              <a:rPr lang="en-GB" sz="1700" b="1" noProof="0" dirty="0"/>
              <a:t>Personal:</a:t>
            </a:r>
            <a:r>
              <a:rPr lang="en-GB" sz="1700" noProof="0" dirty="0"/>
              <a:t> </a:t>
            </a:r>
            <a:r>
              <a:rPr lang="en-GB" sz="1700" u="sng" noProof="0" dirty="0">
                <a:hlinkClick r:id="rId4"/>
              </a:rPr>
              <a:t>marco.saletta@gmail.com</a:t>
            </a:r>
            <a:endParaRPr lang="en-GB" sz="1700" noProof="0" dirty="0"/>
          </a:p>
          <a:p>
            <a:r>
              <a:rPr lang="en-GB" sz="1700" b="1" noProof="0" dirty="0" err="1"/>
              <a:t>Linkedin</a:t>
            </a:r>
            <a:r>
              <a:rPr lang="en-GB" sz="1700" b="1" noProof="0" dirty="0"/>
              <a:t>:</a:t>
            </a:r>
            <a:r>
              <a:rPr lang="en-GB" sz="1700" noProof="0" dirty="0"/>
              <a:t> Marco </a:t>
            </a:r>
            <a:r>
              <a:rPr lang="en-GB" sz="1700" noProof="0" dirty="0" err="1"/>
              <a:t>Saletta</a:t>
            </a:r>
            <a:endParaRPr lang="en-GB" sz="1700" noProof="0" dirty="0"/>
          </a:p>
          <a:p>
            <a:r>
              <a:rPr lang="en-GB" sz="1700" b="1" noProof="0" dirty="0"/>
              <a:t>GitHub:</a:t>
            </a:r>
            <a:r>
              <a:rPr lang="en-GB" sz="1700" noProof="0" dirty="0"/>
              <a:t> </a:t>
            </a:r>
            <a:r>
              <a:rPr lang="en-GB" sz="1700" u="sng" noProof="0" dirty="0">
                <a:hlinkClick r:id="rId5"/>
              </a:rPr>
              <a:t>https://github.com/SalMarco</a:t>
            </a:r>
            <a:endParaRPr lang="en-GB" sz="1700" noProof="0" dirty="0"/>
          </a:p>
          <a:p>
            <a:endParaRPr lang="en-GB" sz="1700" noProof="0" dirty="0"/>
          </a:p>
          <a:p>
            <a:endParaRPr lang="en-GB" sz="1700" noProof="0" dirty="0"/>
          </a:p>
        </p:txBody>
      </p:sp>
      <p:pic>
        <p:nvPicPr>
          <p:cNvPr id="5" name="Picture 4" descr="Immagine che contiene interni, computer, sedendo, tavolo&#10;&#10;Descrizione generata automaticamente">
            <a:extLst>
              <a:ext uri="{FF2B5EF4-FFF2-40B4-BE49-F238E27FC236}">
                <a16:creationId xmlns:a16="http://schemas.microsoft.com/office/drawing/2014/main" id="{10FEB2E6-C38A-4D4E-90C7-793B987D1B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882" r="-1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94736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DF2C72-8CD2-5448-A6C9-48F3B409C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AppEngine</a:t>
            </a:r>
            <a:r>
              <a:rPr lang="en-GB" noProof="0" dirty="0"/>
              <a:t>: backend </a:t>
            </a:r>
          </a:p>
        </p:txBody>
      </p:sp>
      <p:pic>
        <p:nvPicPr>
          <p:cNvPr id="1030" name="Picture 6" descr="Google Cloud Storage - Gigya Documentation - Developer's Guide">
            <a:extLst>
              <a:ext uri="{FF2B5EF4-FFF2-40B4-BE49-F238E27FC236}">
                <a16:creationId xmlns:a16="http://schemas.microsoft.com/office/drawing/2014/main" id="{2516DEB4-7B98-5247-BF84-105AF11F9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121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loud Composer - Wikidata">
            <a:extLst>
              <a:ext uri="{FF2B5EF4-FFF2-40B4-BE49-F238E27FC236}">
                <a16:creationId xmlns:a16="http://schemas.microsoft.com/office/drawing/2014/main" id="{6754B746-3824-934E-9A70-4C2E2A7BB2E0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777" y="3717261"/>
            <a:ext cx="11700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44ED6AE-DB39-6E4F-8994-5F4E9CE05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089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0140F1-BC91-8D4D-83A6-229747D4FA51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435" y="1780327"/>
            <a:ext cx="1170000" cy="106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YouTube-8M on AI Platform. Continuing the YouTube-8M exploration… | by  Warrick | Google Cloud - Community | Medium">
            <a:extLst>
              <a:ext uri="{FF2B5EF4-FFF2-40B4-BE49-F238E27FC236}">
                <a16:creationId xmlns:a16="http://schemas.microsoft.com/office/drawing/2014/main" id="{60294686-1F38-634A-81D5-7AD5731A3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745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oogle Cloud Platform Devlops and consultants - CloudNow">
            <a:extLst>
              <a:ext uri="{FF2B5EF4-FFF2-40B4-BE49-F238E27FC236}">
                <a16:creationId xmlns:a16="http://schemas.microsoft.com/office/drawing/2014/main" id="{AA03485C-3C1B-3F45-9C64-123FE0D48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524" y="4794948"/>
            <a:ext cx="2731193" cy="273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AC2E631C-B43A-9645-896F-EFE55B170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433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Cloud Composer - Wikidata">
            <a:extLst>
              <a:ext uri="{FF2B5EF4-FFF2-40B4-BE49-F238E27FC236}">
                <a16:creationId xmlns:a16="http://schemas.microsoft.com/office/drawing/2014/main" id="{AA125659-07F7-B24B-BC56-F3F4981E58F8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745" y="2046573"/>
            <a:ext cx="11700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Deploying Parse server to Google App Engine | by Justin Beckwith | Google  Cloud - Community | Medium">
            <a:extLst>
              <a:ext uri="{FF2B5EF4-FFF2-40B4-BE49-F238E27FC236}">
                <a16:creationId xmlns:a16="http://schemas.microsoft.com/office/drawing/2014/main" id="{1FEF0934-40E7-BC41-88FA-2C6B3E83C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080" y="5344623"/>
            <a:ext cx="1429330" cy="111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62E0E6E3-072F-4D41-9A89-5E222D20B5A5}"/>
              </a:ext>
            </a:extLst>
          </p:cNvPr>
          <p:cNvCxnSpPr>
            <a:cxnSpLocks/>
            <a:endCxn id="1030" idx="1"/>
          </p:cNvCxnSpPr>
          <p:nvPr/>
        </p:nvCxnSpPr>
        <p:spPr>
          <a:xfrm>
            <a:off x="2034524" y="4209948"/>
            <a:ext cx="78059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B1D50369-22B4-674A-9B7F-E1B8F1582077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3400121" y="4794948"/>
            <a:ext cx="11314" cy="8612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398DCC61-D3A2-B74C-89A1-57579937121B}"/>
              </a:ext>
            </a:extLst>
          </p:cNvPr>
          <p:cNvCxnSpPr>
            <a:cxnSpLocks/>
            <a:stCxn id="1030" idx="3"/>
            <a:endCxn id="1032" idx="1"/>
          </p:cNvCxnSpPr>
          <p:nvPr/>
        </p:nvCxnSpPr>
        <p:spPr>
          <a:xfrm>
            <a:off x="3985121" y="4209948"/>
            <a:ext cx="753656" cy="216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0F1B0DB4-E043-BC4A-A35C-EFC750DDF9C9}"/>
              </a:ext>
            </a:extLst>
          </p:cNvPr>
          <p:cNvCxnSpPr>
            <a:cxnSpLocks/>
            <a:stCxn id="1032" idx="3"/>
          </p:cNvCxnSpPr>
          <p:nvPr/>
        </p:nvCxnSpPr>
        <p:spPr>
          <a:xfrm>
            <a:off x="5908777" y="4231611"/>
            <a:ext cx="7536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062BF6C5-DE49-B349-9C9C-3ABCEB571C0D}"/>
              </a:ext>
            </a:extLst>
          </p:cNvPr>
          <p:cNvCxnSpPr>
            <a:cxnSpLocks/>
            <a:stCxn id="1042" idx="3"/>
            <a:endCxn id="1034" idx="1"/>
          </p:cNvCxnSpPr>
          <p:nvPr/>
        </p:nvCxnSpPr>
        <p:spPr>
          <a:xfrm>
            <a:off x="7832433" y="4209948"/>
            <a:ext cx="7536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4129625F-1156-F642-8775-40C976C01B62}"/>
              </a:ext>
            </a:extLst>
          </p:cNvPr>
          <p:cNvCxnSpPr>
            <a:cxnSpLocks/>
            <a:stCxn id="1034" idx="3"/>
            <a:endCxn id="1038" idx="1"/>
          </p:cNvCxnSpPr>
          <p:nvPr/>
        </p:nvCxnSpPr>
        <p:spPr>
          <a:xfrm>
            <a:off x="9756089" y="4209948"/>
            <a:ext cx="7536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F65781FD-226D-0246-B9DA-A92433443747}"/>
              </a:ext>
            </a:extLst>
          </p:cNvPr>
          <p:cNvCxnSpPr>
            <a:cxnSpLocks/>
            <a:stCxn id="1034" idx="0"/>
            <a:endCxn id="18" idx="1"/>
          </p:cNvCxnSpPr>
          <p:nvPr/>
        </p:nvCxnSpPr>
        <p:spPr>
          <a:xfrm flipV="1">
            <a:off x="9171089" y="2560923"/>
            <a:ext cx="1338656" cy="10640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2FC2E68F-B407-564C-957F-33EDB4630D1C}"/>
              </a:ext>
            </a:extLst>
          </p:cNvPr>
          <p:cNvCxnSpPr>
            <a:cxnSpLocks/>
            <a:stCxn id="1034" idx="2"/>
            <a:endCxn id="1044" idx="1"/>
          </p:cNvCxnSpPr>
          <p:nvPr/>
        </p:nvCxnSpPr>
        <p:spPr>
          <a:xfrm>
            <a:off x="9171089" y="4794948"/>
            <a:ext cx="1208991" cy="11064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AE883C7B-0FC6-6A46-B12E-4D4B034D3E8D}"/>
              </a:ext>
            </a:extLst>
          </p:cNvPr>
          <p:cNvCxnSpPr>
            <a:stCxn id="1030" idx="0"/>
            <a:endCxn id="1036" idx="2"/>
          </p:cNvCxnSpPr>
          <p:nvPr/>
        </p:nvCxnSpPr>
        <p:spPr>
          <a:xfrm flipV="1">
            <a:off x="3400121" y="2844352"/>
            <a:ext cx="11314" cy="78059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46" name="Picture 22" descr="Facile.it |">
            <a:extLst>
              <a:ext uri="{FF2B5EF4-FFF2-40B4-BE49-F238E27FC236}">
                <a16:creationId xmlns:a16="http://schemas.microsoft.com/office/drawing/2014/main" id="{327BF46F-B82E-F040-86AF-4463B05A5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01" y="3499541"/>
            <a:ext cx="1464139" cy="146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Google Analytics Developer Branding Guidelines &amp; Policies">
            <a:extLst>
              <a:ext uri="{FF2B5EF4-FFF2-40B4-BE49-F238E27FC236}">
                <a16:creationId xmlns:a16="http://schemas.microsoft.com/office/drawing/2014/main" id="{AFE3F5A6-B343-834D-9E97-6B2ACF381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172" y="1810872"/>
            <a:ext cx="1778619" cy="134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546E2E3F-ADB8-4D47-9226-607591AEA1B2}"/>
              </a:ext>
            </a:extLst>
          </p:cNvPr>
          <p:cNvCxnSpPr>
            <a:cxnSpLocks/>
          </p:cNvCxnSpPr>
          <p:nvPr/>
        </p:nvCxnSpPr>
        <p:spPr>
          <a:xfrm>
            <a:off x="2034523" y="6160544"/>
            <a:ext cx="78059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52" name="Picture 28" descr="Facebook - Wikipedia">
            <a:extLst>
              <a:ext uri="{FF2B5EF4-FFF2-40B4-BE49-F238E27FC236}">
                <a16:creationId xmlns:a16="http://schemas.microsoft.com/office/drawing/2014/main" id="{092F233B-1059-D04D-B848-241332758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55" y="5597005"/>
            <a:ext cx="861233" cy="86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Google Ads - Wikipedia">
            <a:extLst>
              <a:ext uri="{FF2B5EF4-FFF2-40B4-BE49-F238E27FC236}">
                <a16:creationId xmlns:a16="http://schemas.microsoft.com/office/drawing/2014/main" id="{33A1211E-8B33-B649-A85D-7292B1115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32" y="3109503"/>
            <a:ext cx="826859" cy="103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B628C00F-9A14-334F-A0AA-1A2D3A83E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10" y="4748874"/>
            <a:ext cx="1775105" cy="7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50BB3C29-4C07-904A-94B9-E52DE3868F9B}"/>
              </a:ext>
            </a:extLst>
          </p:cNvPr>
          <p:cNvSpPr/>
          <p:nvPr/>
        </p:nvSpPr>
        <p:spPr>
          <a:xfrm>
            <a:off x="10380080" y="5225564"/>
            <a:ext cx="1495168" cy="1304266"/>
          </a:xfrm>
          <a:prstGeom prst="rect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8195F22-3EE3-9543-9890-1042729CCAB6}"/>
              </a:ext>
            </a:extLst>
          </p:cNvPr>
          <p:cNvSpPr txBox="1"/>
          <p:nvPr/>
        </p:nvSpPr>
        <p:spPr>
          <a:xfrm>
            <a:off x="5059132" y="5225564"/>
            <a:ext cx="3507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Fully</a:t>
            </a:r>
            <a:r>
              <a:rPr lang="it-IT" dirty="0"/>
              <a:t> </a:t>
            </a:r>
            <a:r>
              <a:rPr lang="it-IT" dirty="0" err="1"/>
              <a:t>managed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Scalability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Flexibility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14879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3BB5FCE-E8E8-114F-87C4-0C6703BF7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01044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2F023E8-3C72-4342-8F52-7E35FF9CE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Team Data @</a:t>
            </a:r>
            <a:r>
              <a:rPr lang="en-GB" noProof="0" dirty="0" err="1"/>
              <a:t>Facile.it</a:t>
            </a:r>
            <a:endParaRPr lang="en-GB" noProof="0" dirty="0"/>
          </a:p>
        </p:txBody>
      </p:sp>
      <p:pic>
        <p:nvPicPr>
          <p:cNvPr id="9" name="Segnaposto contenuto 8" descr="Immagine che contiene persona, fotografia, interni, uomo&#10;&#10;Descrizione generata automaticamente">
            <a:extLst>
              <a:ext uri="{FF2B5EF4-FFF2-40B4-BE49-F238E27FC236}">
                <a16:creationId xmlns:a16="http://schemas.microsoft.com/office/drawing/2014/main" id="{2D6FCB27-8F90-8E4A-8F1F-EF52DEF59F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259" y="2547047"/>
            <a:ext cx="6285269" cy="3525643"/>
          </a:xfr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2568438-9715-E740-BA32-C2E162471808}"/>
              </a:ext>
            </a:extLst>
          </p:cNvPr>
          <p:cNvSpPr txBox="1"/>
          <p:nvPr/>
        </p:nvSpPr>
        <p:spPr>
          <a:xfrm>
            <a:off x="651997" y="2547047"/>
            <a:ext cx="45235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At the moment </a:t>
            </a:r>
            <a:r>
              <a:rPr lang="it-IT" sz="2400" dirty="0" err="1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 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it-IT" sz="2400" dirty="0" err="1">
                <a:latin typeface="Arial" panose="020B0604020202020204" pitchFamily="34" charset="0"/>
                <a:cs typeface="Arial" panose="020B0604020202020204" pitchFamily="34" charset="0"/>
              </a:rPr>
              <a:t>Scientist</a:t>
            </a:r>
            <a:endParaRPr lang="it-IT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it-IT" sz="2400" dirty="0" err="1">
                <a:latin typeface="Arial" panose="020B0604020202020204" pitchFamily="34" charset="0"/>
                <a:cs typeface="Arial" panose="020B0604020202020204" pitchFamily="34" charset="0"/>
              </a:rPr>
              <a:t>Engineer</a:t>
            </a:r>
            <a:endParaRPr lang="it-IT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1 Analyst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t-IT" sz="2400" b="1" dirty="0">
                <a:latin typeface="Arial" panose="020B0604020202020204" pitchFamily="34" charset="0"/>
                <a:cs typeface="Arial" panose="020B0604020202020204" pitchFamily="34" charset="0"/>
              </a:rPr>
              <a:t>The team </a:t>
            </a:r>
            <a:r>
              <a:rPr lang="it-IT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has</a:t>
            </a:r>
            <a:r>
              <a:rPr lang="it-IT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grown</a:t>
            </a:r>
            <a:r>
              <a:rPr lang="it-IT" sz="2400" b="1" dirty="0">
                <a:latin typeface="Arial" panose="020B0604020202020204" pitchFamily="34" charset="0"/>
                <a:cs typeface="Arial" panose="020B0604020202020204" pitchFamily="34" charset="0"/>
              </a:rPr>
              <a:t> from 3 to 7 in the last </a:t>
            </a:r>
            <a:r>
              <a:rPr lang="it-IT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year</a:t>
            </a:r>
            <a:endParaRPr lang="it-IT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377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77DD6B-03F6-8540-A3BD-5085AD8E5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Summary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E934332-E616-F748-982D-C0C12FCE8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GB" b="1" noProof="0" dirty="0"/>
              <a:t>This course will be divided in 6 lessons, each one with a theoretical introduction followed by a coding session.</a:t>
            </a:r>
          </a:p>
          <a:p>
            <a:endParaRPr lang="en-GB" noProof="0" dirty="0"/>
          </a:p>
          <a:p>
            <a:pPr marL="0" indent="0">
              <a:buNone/>
            </a:pPr>
            <a:r>
              <a:rPr lang="en-GB" noProof="0" dirty="0"/>
              <a:t>The arguments will be the following:</a:t>
            </a:r>
          </a:p>
          <a:p>
            <a:pPr marL="514350" indent="-514350">
              <a:buFont typeface="+mj-lt"/>
              <a:buAutoNum type="arabicPeriod"/>
            </a:pPr>
            <a:r>
              <a:rPr lang="en-GB" noProof="0" dirty="0"/>
              <a:t>Introduction to GCP</a:t>
            </a:r>
          </a:p>
          <a:p>
            <a:pPr marL="514350" indent="-514350">
              <a:buFont typeface="+mj-lt"/>
              <a:buAutoNum type="arabicPeriod"/>
            </a:pPr>
            <a:r>
              <a:rPr lang="en-GB" noProof="0" dirty="0"/>
              <a:t>Introduction to Python</a:t>
            </a:r>
          </a:p>
          <a:p>
            <a:pPr marL="514350" indent="-514350">
              <a:buFont typeface="+mj-lt"/>
              <a:buAutoNum type="arabicPeriod"/>
            </a:pPr>
            <a:r>
              <a:rPr lang="en-GB" noProof="0" dirty="0"/>
              <a:t>Linear and non-linear models</a:t>
            </a:r>
          </a:p>
          <a:p>
            <a:pPr marL="514350" indent="-514350">
              <a:buFont typeface="+mj-lt"/>
              <a:buAutoNum type="arabicPeriod"/>
            </a:pPr>
            <a:r>
              <a:rPr lang="en-GB" noProof="0" dirty="0" err="1"/>
              <a:t>Tensorflow</a:t>
            </a:r>
            <a:endParaRPr lang="en-GB" noProof="0" dirty="0"/>
          </a:p>
          <a:p>
            <a:pPr marL="514350" indent="-514350">
              <a:buFont typeface="+mj-lt"/>
              <a:buAutoNum type="arabicPeriod"/>
            </a:pPr>
            <a:r>
              <a:rPr lang="en-GB" noProof="0" dirty="0"/>
              <a:t> More in depth </a:t>
            </a:r>
          </a:p>
          <a:p>
            <a:pPr marL="514350" indent="-514350">
              <a:buFont typeface="+mj-lt"/>
              <a:buAutoNum type="arabicPeriod"/>
            </a:pPr>
            <a:r>
              <a:rPr lang="en-GB" noProof="0" dirty="0"/>
              <a:t>...</a:t>
            </a:r>
          </a:p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00524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CE6023-A119-7F4F-8DD2-AD7CB3900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Technical Information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08906B1-8660-774A-B341-2B89A5FED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noProof="0" dirty="0"/>
              <a:t>Lessons' Repository:</a:t>
            </a:r>
          </a:p>
          <a:p>
            <a:r>
              <a:rPr lang="en-GB" noProof="0" dirty="0"/>
              <a:t>For this series of lesson I'll use </a:t>
            </a:r>
            <a:r>
              <a:rPr lang="en-GB" b="1" u="sng" noProof="0" dirty="0">
                <a:hlinkClick r:id="rId2"/>
              </a:rPr>
              <a:t>GitHub</a:t>
            </a:r>
            <a:r>
              <a:rPr lang="en-GB" noProof="0" dirty="0"/>
              <a:t> to store and share the materials.</a:t>
            </a:r>
          </a:p>
          <a:p>
            <a:r>
              <a:rPr lang="en-GB" noProof="0" dirty="0"/>
              <a:t>There will be one repo for each lesson</a:t>
            </a:r>
          </a:p>
          <a:p>
            <a:r>
              <a:rPr lang="en-GB" noProof="0" dirty="0"/>
              <a:t>The repositories will be on my GitHub page with names like </a:t>
            </a:r>
            <a:r>
              <a:rPr lang="en-GB" b="1" u="sng" noProof="0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https://github.com/SalMarco/Cattolica_2</a:t>
            </a:r>
            <a:r>
              <a:rPr lang="en-GB" b="1" u="sng" noProof="0" dirty="0">
                <a:solidFill>
                  <a:schemeClr val="accent5"/>
                </a:solidFill>
              </a:rPr>
              <a:t>020_Lesson#</a:t>
            </a:r>
          </a:p>
          <a:p>
            <a:endParaRPr lang="en-GB" b="1" u="sng" noProof="0" dirty="0"/>
          </a:p>
          <a:p>
            <a:pPr marL="0" indent="0" algn="ctr">
              <a:buNone/>
            </a:pPr>
            <a:r>
              <a:rPr lang="en-GB" b="1" u="sng" noProof="0" dirty="0"/>
              <a:t>For all the other lessons you will need </a:t>
            </a:r>
            <a:r>
              <a:rPr lang="en-GB" b="1" u="sng" noProof="0" dirty="0" err="1"/>
              <a:t>Jupyter</a:t>
            </a:r>
            <a:r>
              <a:rPr lang="en-GB" b="1" u="sng" noProof="0" dirty="0"/>
              <a:t> </a:t>
            </a:r>
          </a:p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50171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627674-8AB8-2B47-BB0A-064AF6A9AE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Introduction to GCP*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8E3D400-55BE-8444-BA4E-62253C2F7D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noProof="0" dirty="0"/>
              <a:t>*Google </a:t>
            </a:r>
            <a:r>
              <a:rPr lang="en-GB" b="1" u="sng" noProof="0" dirty="0"/>
              <a:t>Cloud</a:t>
            </a:r>
            <a:r>
              <a:rPr lang="en-GB" noProof="0" dirty="0"/>
              <a:t> Platform</a:t>
            </a:r>
          </a:p>
        </p:txBody>
      </p:sp>
    </p:spTree>
    <p:extLst>
      <p:ext uri="{BB962C8B-B14F-4D97-AF65-F5344CB8AC3E}">
        <p14:creationId xmlns:p14="http://schemas.microsoft.com/office/powerpoint/2010/main" val="2873109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Segnaposto contenuto 8" descr="Immagine che contiene monitor, palcoscenico, televisione, schermo&#10;&#10;Descrizione generata automaticamente">
            <a:extLst>
              <a:ext uri="{FF2B5EF4-FFF2-40B4-BE49-F238E27FC236}">
                <a16:creationId xmlns:a16="http://schemas.microsoft.com/office/drawing/2014/main" id="{CBE4EDA2-4BF1-4748-9AE3-A53D775D71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8988" b="8656"/>
          <a:stretch/>
        </p:blipFill>
        <p:spPr>
          <a:xfrm>
            <a:off x="-137973" y="-1"/>
            <a:ext cx="12475260" cy="6857999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2146" y="1464308"/>
            <a:ext cx="11722466" cy="2806506"/>
          </a:xfrm>
        </p:spPr>
        <p:txBody>
          <a:bodyPr anchor="b">
            <a:normAutofit/>
          </a:bodyPr>
          <a:lstStyle/>
          <a:p>
            <a:pPr algn="ctr"/>
            <a:r>
              <a:rPr lang="en-GB" sz="5400" noProof="0" dirty="0">
                <a:solidFill>
                  <a:srgbClr val="FFFFFF"/>
                </a:solidFill>
              </a:rPr>
              <a:t>What is the “Cloud”?</a:t>
            </a:r>
          </a:p>
        </p:txBody>
      </p:sp>
    </p:spTree>
    <p:extLst>
      <p:ext uri="{BB962C8B-B14F-4D97-AF65-F5344CB8AC3E}">
        <p14:creationId xmlns:p14="http://schemas.microsoft.com/office/powerpoint/2010/main" val="3474517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35CDBE-A5D6-914C-87DA-B1C0F38F6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Cloud computing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F787B09-54C1-5943-AF9C-1FE31B990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noProof="0" dirty="0"/>
              <a:t>According to Wikipedia</a:t>
            </a:r>
            <a:r>
              <a:rPr lang="en-GB" noProof="0" dirty="0"/>
              <a:t>: </a:t>
            </a:r>
          </a:p>
          <a:p>
            <a:pPr marL="0" indent="0">
              <a:buNone/>
            </a:pPr>
            <a:endParaRPr lang="en-GB" noProof="0" dirty="0"/>
          </a:p>
          <a:p>
            <a:pPr marL="0" indent="0" algn="ctr">
              <a:buNone/>
            </a:pPr>
            <a:r>
              <a:rPr lang="en-GB" i="1" noProof="0" dirty="0"/>
              <a:t>«</a:t>
            </a:r>
            <a:r>
              <a:rPr lang="en-GB" b="1" i="1" noProof="0" dirty="0"/>
              <a:t>Cloud computing</a:t>
            </a:r>
            <a:r>
              <a:rPr lang="en-GB" i="1" noProof="0" dirty="0"/>
              <a:t> is the on-demand availability of </a:t>
            </a:r>
            <a:r>
              <a:rPr lang="en-GB" i="1" noProof="0" dirty="0">
                <a:hlinkClick r:id="rId2" tooltip="Computer"/>
              </a:rPr>
              <a:t>computer</a:t>
            </a:r>
            <a:r>
              <a:rPr lang="en-GB" i="1" noProof="0" dirty="0"/>
              <a:t> </a:t>
            </a:r>
            <a:r>
              <a:rPr lang="en-GB" i="1" noProof="0" dirty="0">
                <a:hlinkClick r:id="rId3" tooltip="System resource"/>
              </a:rPr>
              <a:t>system resources</a:t>
            </a:r>
            <a:r>
              <a:rPr lang="en-GB" i="1" noProof="0" dirty="0"/>
              <a:t>, especially data storage (</a:t>
            </a:r>
            <a:r>
              <a:rPr lang="en-GB" i="1" noProof="0" dirty="0">
                <a:hlinkClick r:id="rId4" tooltip="Cloud storage"/>
              </a:rPr>
              <a:t>cloud storage</a:t>
            </a:r>
            <a:r>
              <a:rPr lang="en-GB" i="1" noProof="0" dirty="0"/>
              <a:t>) and </a:t>
            </a:r>
            <a:r>
              <a:rPr lang="en-GB" i="1" noProof="0" dirty="0">
                <a:hlinkClick r:id="rId5" tooltip="Computing power"/>
              </a:rPr>
              <a:t>computing power</a:t>
            </a:r>
            <a:r>
              <a:rPr lang="en-GB" i="1" noProof="0" dirty="0"/>
              <a:t>, without direct active management by the user. The term is generally used to describe </a:t>
            </a:r>
            <a:r>
              <a:rPr lang="en-GB" i="1" noProof="0" dirty="0">
                <a:hlinkClick r:id="rId6" tooltip="Data center"/>
              </a:rPr>
              <a:t>data centers</a:t>
            </a:r>
            <a:r>
              <a:rPr lang="en-GB" i="1" noProof="0" dirty="0"/>
              <a:t> available to many users over the </a:t>
            </a:r>
            <a:r>
              <a:rPr lang="en-GB" i="1" noProof="0" dirty="0">
                <a:hlinkClick r:id="rId7" tooltip="Internet"/>
              </a:rPr>
              <a:t>Internet</a:t>
            </a:r>
            <a:r>
              <a:rPr lang="en-GB" i="1" noProof="0" dirty="0"/>
              <a:t>.</a:t>
            </a:r>
            <a:r>
              <a:rPr lang="en-GB" i="1" baseline="30000" noProof="0" dirty="0">
                <a:hlinkClick r:id="rId8"/>
              </a:rPr>
              <a:t>[1]</a:t>
            </a:r>
            <a:r>
              <a:rPr lang="en-GB" i="1" noProof="0" dirty="0"/>
              <a:t> Large clouds, predominant today, often have functions distributed over multiple locations from central </a:t>
            </a:r>
            <a:r>
              <a:rPr lang="en-GB" i="1" noProof="0" dirty="0">
                <a:hlinkClick r:id="rId9" tooltip="Server (computing)"/>
              </a:rPr>
              <a:t>servers</a:t>
            </a:r>
            <a:r>
              <a:rPr lang="en-GB" i="1" noProof="0" dirty="0"/>
              <a:t>.»</a:t>
            </a:r>
          </a:p>
          <a:p>
            <a:pPr marL="0" indent="0">
              <a:buNone/>
            </a:pPr>
            <a:endParaRPr lang="en-GB" i="1" noProof="0" dirty="0"/>
          </a:p>
          <a:p>
            <a:pPr marL="0" indent="0">
              <a:buNone/>
            </a:pP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63545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</TotalTime>
  <Words>431</Words>
  <Application>Microsoft Macintosh PowerPoint</Application>
  <PresentationFormat>Widescreen</PresentationFormat>
  <Paragraphs>99</Paragraphs>
  <Slides>20</Slides>
  <Notes>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3" baseType="lpstr">
      <vt:lpstr>Arial</vt:lpstr>
      <vt:lpstr>Calibri</vt:lpstr>
      <vt:lpstr>Tema di Office</vt:lpstr>
      <vt:lpstr>Empirical Research</vt:lpstr>
      <vt:lpstr>Who I am</vt:lpstr>
      <vt:lpstr>Presentazione standard di PowerPoint</vt:lpstr>
      <vt:lpstr>Team Data @Facile.it</vt:lpstr>
      <vt:lpstr>Summary</vt:lpstr>
      <vt:lpstr>Technical Information</vt:lpstr>
      <vt:lpstr>Introduction to GCP*</vt:lpstr>
      <vt:lpstr>What is the “Cloud”?</vt:lpstr>
      <vt:lpstr>Cloud computing</vt:lpstr>
      <vt:lpstr>Cloud advantages and paradigms</vt:lpstr>
      <vt:lpstr>Presentazione standard di PowerPoint</vt:lpstr>
      <vt:lpstr>GCP @Facile.it</vt:lpstr>
      <vt:lpstr>Storage: Object Storage</vt:lpstr>
      <vt:lpstr>Cloud Functions: serverless</vt:lpstr>
      <vt:lpstr>Pub Sub: message service </vt:lpstr>
      <vt:lpstr>Composer: orchestrator</vt:lpstr>
      <vt:lpstr>DataFlow: data processing</vt:lpstr>
      <vt:lpstr>BigQuery: noSQL DB</vt:lpstr>
      <vt:lpstr>AIPlatform</vt:lpstr>
      <vt:lpstr>AppEngine: backend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Empirical Research</dc:title>
  <dc:creator>Saletta Marco (marco.saletta)</dc:creator>
  <cp:lastModifiedBy>Saletta Marco (marco.saletta)</cp:lastModifiedBy>
  <cp:revision>11</cp:revision>
  <dcterms:created xsi:type="dcterms:W3CDTF">2020-10-03T15:03:46Z</dcterms:created>
  <dcterms:modified xsi:type="dcterms:W3CDTF">2020-10-04T14:20:38Z</dcterms:modified>
</cp:coreProperties>
</file>